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6" r:id="rId4"/>
    <p:sldId id="269" r:id="rId5"/>
    <p:sldId id="257" r:id="rId6"/>
    <p:sldId id="262" r:id="rId7"/>
    <p:sldId id="263" r:id="rId8"/>
    <p:sldId id="267" r:id="rId9"/>
    <p:sldId id="265" r:id="rId10"/>
    <p:sldId id="270" r:id="rId11"/>
    <p:sldId id="271" r:id="rId12"/>
    <p:sldId id="268" r:id="rId13"/>
    <p:sldId id="273" r:id="rId14"/>
    <p:sldId id="275" r:id="rId15"/>
    <p:sldId id="276" r:id="rId16"/>
    <p:sldId id="288" r:id="rId17"/>
    <p:sldId id="258" r:id="rId18"/>
    <p:sldId id="277" r:id="rId19"/>
    <p:sldId id="272" r:id="rId20"/>
    <p:sldId id="259" r:id="rId21"/>
    <p:sldId id="274" r:id="rId22"/>
    <p:sldId id="279" r:id="rId23"/>
    <p:sldId id="280" r:id="rId24"/>
    <p:sldId id="260" r:id="rId25"/>
    <p:sldId id="281" r:id="rId26"/>
    <p:sldId id="284" r:id="rId27"/>
    <p:sldId id="282" r:id="rId28"/>
    <p:sldId id="283" r:id="rId29"/>
    <p:sldId id="286" r:id="rId30"/>
    <p:sldId id="285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41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76" autoAdjust="0"/>
  </p:normalViewPr>
  <p:slideViewPr>
    <p:cSldViewPr>
      <p:cViewPr>
        <p:scale>
          <a:sx n="95" d="100"/>
          <a:sy n="95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CA269-85F4-4EA2-B72D-CF722585499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DF88058A-54BB-437A-9065-3A5E319F1780}">
      <dgm:prSet phldrT="[Text]" custT="1"/>
      <dgm:spPr/>
      <dgm:t>
        <a:bodyPr/>
        <a:lstStyle/>
        <a:p>
          <a:r>
            <a:rPr lang="de-AT" sz="2800" dirty="0" smtClean="0"/>
            <a:t>MOM - CA</a:t>
          </a:r>
          <a:endParaRPr lang="de-AT" sz="2800" dirty="0"/>
        </a:p>
      </dgm:t>
    </dgm:pt>
    <dgm:pt modelId="{9CD8736F-9FA5-4278-9252-C99C14983333}" type="parTrans" cxnId="{D1E9EEA3-E4BF-4A7C-A649-CB990CBD073E}">
      <dgm:prSet/>
      <dgm:spPr/>
      <dgm:t>
        <a:bodyPr/>
        <a:lstStyle/>
        <a:p>
          <a:endParaRPr lang="de-AT"/>
        </a:p>
      </dgm:t>
    </dgm:pt>
    <dgm:pt modelId="{167CDAAE-4451-4113-AC76-AE3A34675056}" type="sibTrans" cxnId="{D1E9EEA3-E4BF-4A7C-A649-CB990CBD073E}">
      <dgm:prSet/>
      <dgm:spPr/>
      <dgm:t>
        <a:bodyPr/>
        <a:lstStyle/>
        <a:p>
          <a:endParaRPr lang="de-AT"/>
        </a:p>
      </dgm:t>
    </dgm:pt>
    <dgm:pt modelId="{EA2CFE7A-5AA9-4F33-99D6-9F462339A53C}">
      <dgm:prSet phldrT="[Text]"/>
      <dgm:spPr/>
      <dgm:t>
        <a:bodyPr/>
        <a:lstStyle/>
        <a:p>
          <a:r>
            <a:rPr lang="de-AT" dirty="0" smtClean="0"/>
            <a:t>Änderung</a:t>
          </a:r>
          <a:endParaRPr lang="de-AT" dirty="0"/>
        </a:p>
      </dgm:t>
    </dgm:pt>
    <dgm:pt modelId="{16B774BA-F22D-40B0-864D-1A6F7454C3D7}" type="parTrans" cxnId="{6C16E7E7-3A70-49AC-89D4-062E869F2E9E}">
      <dgm:prSet/>
      <dgm:spPr/>
      <dgm:t>
        <a:bodyPr/>
        <a:lstStyle/>
        <a:p>
          <a:endParaRPr lang="de-AT"/>
        </a:p>
      </dgm:t>
    </dgm:pt>
    <dgm:pt modelId="{F16A4867-7CD3-4916-AD9B-DD0F4E3B3011}" type="sibTrans" cxnId="{6C16E7E7-3A70-49AC-89D4-062E869F2E9E}">
      <dgm:prSet/>
      <dgm:spPr/>
      <dgm:t>
        <a:bodyPr/>
        <a:lstStyle/>
        <a:p>
          <a:endParaRPr lang="de-AT"/>
        </a:p>
      </dgm:t>
    </dgm:pt>
    <dgm:pt modelId="{43C61460-9C6C-4CC7-AEB9-B720DD0FCB31}">
      <dgm:prSet phldrT="[Text]"/>
      <dgm:spPr/>
      <dgm:t>
        <a:bodyPr/>
        <a:lstStyle/>
        <a:p>
          <a:r>
            <a:rPr lang="de-AT" dirty="0" smtClean="0"/>
            <a:t>Speicherung</a:t>
          </a:r>
          <a:endParaRPr lang="de-AT" dirty="0"/>
        </a:p>
      </dgm:t>
    </dgm:pt>
    <dgm:pt modelId="{62A38B8F-B1A1-4DF1-B5F5-3903A707D744}" type="parTrans" cxnId="{1C500D8E-E59D-4B07-8390-886EA0494F0D}">
      <dgm:prSet/>
      <dgm:spPr/>
      <dgm:t>
        <a:bodyPr/>
        <a:lstStyle/>
        <a:p>
          <a:endParaRPr lang="de-AT"/>
        </a:p>
      </dgm:t>
    </dgm:pt>
    <dgm:pt modelId="{CFBEC1A5-B5EE-491E-9648-4F1A488EE5B6}" type="sibTrans" cxnId="{1C500D8E-E59D-4B07-8390-886EA0494F0D}">
      <dgm:prSet/>
      <dgm:spPr/>
      <dgm:t>
        <a:bodyPr/>
        <a:lstStyle/>
        <a:p>
          <a:endParaRPr lang="de-AT"/>
        </a:p>
      </dgm:t>
    </dgm:pt>
    <dgm:pt modelId="{FF2E6813-9F90-4B21-BFAB-5E6695CC021F}">
      <dgm:prSet phldrT="[Text]"/>
      <dgm:spPr/>
      <dgm:t>
        <a:bodyPr/>
        <a:lstStyle/>
        <a:p>
          <a:r>
            <a:rPr lang="de-AT" dirty="0" smtClean="0"/>
            <a:t>Präsentation</a:t>
          </a:r>
          <a:endParaRPr lang="de-AT" dirty="0"/>
        </a:p>
      </dgm:t>
    </dgm:pt>
    <dgm:pt modelId="{F5F76A45-6805-4526-89C0-9FD6B19E121B}" type="parTrans" cxnId="{0755941E-B879-4C3C-8F4F-6AA1749517A7}">
      <dgm:prSet/>
      <dgm:spPr/>
      <dgm:t>
        <a:bodyPr/>
        <a:lstStyle/>
        <a:p>
          <a:endParaRPr lang="de-AT"/>
        </a:p>
      </dgm:t>
    </dgm:pt>
    <dgm:pt modelId="{841F19E5-7E74-4EB7-B754-4F2A0503DA65}" type="sibTrans" cxnId="{0755941E-B879-4C3C-8F4F-6AA1749517A7}">
      <dgm:prSet/>
      <dgm:spPr/>
      <dgm:t>
        <a:bodyPr/>
        <a:lstStyle/>
        <a:p>
          <a:endParaRPr lang="de-AT"/>
        </a:p>
      </dgm:t>
    </dgm:pt>
    <dgm:pt modelId="{11E22433-39AB-4D8C-98D5-135F56E99172}" type="pres">
      <dgm:prSet presAssocID="{72BCA269-85F4-4EA2-B72D-CF722585499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465761E7-7C3D-4E76-A3CF-5FE4519D3674}" type="pres">
      <dgm:prSet presAssocID="{DF88058A-54BB-437A-9065-3A5E319F1780}" presName="hierRoot1" presStyleCnt="0">
        <dgm:presLayoutVars>
          <dgm:hierBranch val="init"/>
        </dgm:presLayoutVars>
      </dgm:prSet>
      <dgm:spPr/>
    </dgm:pt>
    <dgm:pt modelId="{C33FA3BF-3E47-4238-B72D-17228D717348}" type="pres">
      <dgm:prSet presAssocID="{DF88058A-54BB-437A-9065-3A5E319F1780}" presName="rootComposite1" presStyleCnt="0"/>
      <dgm:spPr/>
    </dgm:pt>
    <dgm:pt modelId="{AA751DCC-7561-482A-982C-BA35C8D555B4}" type="pres">
      <dgm:prSet presAssocID="{DF88058A-54BB-437A-9065-3A5E319F178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EFF2D293-D39A-4738-984B-59E2E7D47DD4}" type="pres">
      <dgm:prSet presAssocID="{DF88058A-54BB-437A-9065-3A5E319F1780}" presName="topArc1" presStyleLbl="parChTrans1D1" presStyleIdx="0" presStyleCnt="8"/>
      <dgm:spPr/>
    </dgm:pt>
    <dgm:pt modelId="{C61CECAB-F49B-4C94-B78F-0AE20F10D418}" type="pres">
      <dgm:prSet presAssocID="{DF88058A-54BB-437A-9065-3A5E319F1780}" presName="bottomArc1" presStyleLbl="parChTrans1D1" presStyleIdx="1" presStyleCnt="8"/>
      <dgm:spPr/>
    </dgm:pt>
    <dgm:pt modelId="{D98DC404-5089-481C-8BF7-677A8C7BAF7A}" type="pres">
      <dgm:prSet presAssocID="{DF88058A-54BB-437A-9065-3A5E319F1780}" presName="topConnNode1" presStyleLbl="node1" presStyleIdx="0" presStyleCnt="0"/>
      <dgm:spPr/>
      <dgm:t>
        <a:bodyPr/>
        <a:lstStyle/>
        <a:p>
          <a:endParaRPr lang="de-AT"/>
        </a:p>
      </dgm:t>
    </dgm:pt>
    <dgm:pt modelId="{DB487587-61A8-4ABC-AB2C-541D3B9E57A8}" type="pres">
      <dgm:prSet presAssocID="{DF88058A-54BB-437A-9065-3A5E319F1780}" presName="hierChild2" presStyleCnt="0"/>
      <dgm:spPr/>
    </dgm:pt>
    <dgm:pt modelId="{CBAE0825-F470-407D-9D23-FFF63207A9BE}" type="pres">
      <dgm:prSet presAssocID="{16B774BA-F22D-40B0-864D-1A6F7454C3D7}" presName="Name28" presStyleLbl="parChTrans1D2" presStyleIdx="0" presStyleCnt="3"/>
      <dgm:spPr/>
      <dgm:t>
        <a:bodyPr/>
        <a:lstStyle/>
        <a:p>
          <a:endParaRPr lang="de-AT"/>
        </a:p>
      </dgm:t>
    </dgm:pt>
    <dgm:pt modelId="{A0B251F8-123E-44CA-8C7C-AE9FC8D394AA}" type="pres">
      <dgm:prSet presAssocID="{EA2CFE7A-5AA9-4F33-99D6-9F462339A53C}" presName="hierRoot2" presStyleCnt="0">
        <dgm:presLayoutVars>
          <dgm:hierBranch val="init"/>
        </dgm:presLayoutVars>
      </dgm:prSet>
      <dgm:spPr/>
    </dgm:pt>
    <dgm:pt modelId="{470133D5-0C45-4F02-A0C9-A829F3B5C0C2}" type="pres">
      <dgm:prSet presAssocID="{EA2CFE7A-5AA9-4F33-99D6-9F462339A53C}" presName="rootComposite2" presStyleCnt="0"/>
      <dgm:spPr/>
    </dgm:pt>
    <dgm:pt modelId="{7F598690-FF21-4540-9F11-4760985DDF2D}" type="pres">
      <dgm:prSet presAssocID="{EA2CFE7A-5AA9-4F33-99D6-9F462339A53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F6C8292F-BB15-4251-953B-131D4C16E54B}" type="pres">
      <dgm:prSet presAssocID="{EA2CFE7A-5AA9-4F33-99D6-9F462339A53C}" presName="topArc2" presStyleLbl="parChTrans1D1" presStyleIdx="2" presStyleCnt="8"/>
      <dgm:spPr/>
    </dgm:pt>
    <dgm:pt modelId="{E280576D-BEC9-47A8-8F0F-799C968C41AB}" type="pres">
      <dgm:prSet presAssocID="{EA2CFE7A-5AA9-4F33-99D6-9F462339A53C}" presName="bottomArc2" presStyleLbl="parChTrans1D1" presStyleIdx="3" presStyleCnt="8"/>
      <dgm:spPr/>
    </dgm:pt>
    <dgm:pt modelId="{111BB66E-134F-493E-8C36-1238B38320E7}" type="pres">
      <dgm:prSet presAssocID="{EA2CFE7A-5AA9-4F33-99D6-9F462339A53C}" presName="topConnNode2" presStyleLbl="node2" presStyleIdx="0" presStyleCnt="0"/>
      <dgm:spPr/>
      <dgm:t>
        <a:bodyPr/>
        <a:lstStyle/>
        <a:p>
          <a:endParaRPr lang="de-AT"/>
        </a:p>
      </dgm:t>
    </dgm:pt>
    <dgm:pt modelId="{517D34F8-7244-45F3-A975-34875AF688F2}" type="pres">
      <dgm:prSet presAssocID="{EA2CFE7A-5AA9-4F33-99D6-9F462339A53C}" presName="hierChild4" presStyleCnt="0"/>
      <dgm:spPr/>
    </dgm:pt>
    <dgm:pt modelId="{2A4CCF34-F1D1-492B-AABF-BEAAF6EC9228}" type="pres">
      <dgm:prSet presAssocID="{EA2CFE7A-5AA9-4F33-99D6-9F462339A53C}" presName="hierChild5" presStyleCnt="0"/>
      <dgm:spPr/>
    </dgm:pt>
    <dgm:pt modelId="{3DBDC666-4AB5-4356-87AA-F826B1F956BC}" type="pres">
      <dgm:prSet presAssocID="{62A38B8F-B1A1-4DF1-B5F5-3903A707D744}" presName="Name28" presStyleLbl="parChTrans1D2" presStyleIdx="1" presStyleCnt="3"/>
      <dgm:spPr/>
      <dgm:t>
        <a:bodyPr/>
        <a:lstStyle/>
        <a:p>
          <a:endParaRPr lang="de-AT"/>
        </a:p>
      </dgm:t>
    </dgm:pt>
    <dgm:pt modelId="{10019FBC-31C8-467B-96C2-2512307255C5}" type="pres">
      <dgm:prSet presAssocID="{43C61460-9C6C-4CC7-AEB9-B720DD0FCB31}" presName="hierRoot2" presStyleCnt="0">
        <dgm:presLayoutVars>
          <dgm:hierBranch val="init"/>
        </dgm:presLayoutVars>
      </dgm:prSet>
      <dgm:spPr/>
    </dgm:pt>
    <dgm:pt modelId="{34AF6A08-9B1C-4BE1-B2F7-E7445A9409ED}" type="pres">
      <dgm:prSet presAssocID="{43C61460-9C6C-4CC7-AEB9-B720DD0FCB31}" presName="rootComposite2" presStyleCnt="0"/>
      <dgm:spPr/>
    </dgm:pt>
    <dgm:pt modelId="{7AD5089E-0D19-49AC-841A-A8F43B1BE963}" type="pres">
      <dgm:prSet presAssocID="{43C61460-9C6C-4CC7-AEB9-B720DD0FCB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D7D1A03E-7EB1-432E-B60E-52A7A62C3712}" type="pres">
      <dgm:prSet presAssocID="{43C61460-9C6C-4CC7-AEB9-B720DD0FCB31}" presName="topArc2" presStyleLbl="parChTrans1D1" presStyleIdx="4" presStyleCnt="8"/>
      <dgm:spPr/>
    </dgm:pt>
    <dgm:pt modelId="{20A77A52-369D-4FF9-BA7F-89B31D7363D3}" type="pres">
      <dgm:prSet presAssocID="{43C61460-9C6C-4CC7-AEB9-B720DD0FCB31}" presName="bottomArc2" presStyleLbl="parChTrans1D1" presStyleIdx="5" presStyleCnt="8"/>
      <dgm:spPr/>
    </dgm:pt>
    <dgm:pt modelId="{DBDB0271-2F7A-4EDC-8A80-9B71D23BE953}" type="pres">
      <dgm:prSet presAssocID="{43C61460-9C6C-4CC7-AEB9-B720DD0FCB31}" presName="topConnNode2" presStyleLbl="node2" presStyleIdx="0" presStyleCnt="0"/>
      <dgm:spPr/>
      <dgm:t>
        <a:bodyPr/>
        <a:lstStyle/>
        <a:p>
          <a:endParaRPr lang="de-AT"/>
        </a:p>
      </dgm:t>
    </dgm:pt>
    <dgm:pt modelId="{4E234564-0B7F-4B74-937C-0ABBF75D16C1}" type="pres">
      <dgm:prSet presAssocID="{43C61460-9C6C-4CC7-AEB9-B720DD0FCB31}" presName="hierChild4" presStyleCnt="0"/>
      <dgm:spPr/>
    </dgm:pt>
    <dgm:pt modelId="{7698AB43-8EA6-4DFD-A640-BDE36952744C}" type="pres">
      <dgm:prSet presAssocID="{43C61460-9C6C-4CC7-AEB9-B720DD0FCB31}" presName="hierChild5" presStyleCnt="0"/>
      <dgm:spPr/>
    </dgm:pt>
    <dgm:pt modelId="{E13090E4-F0B6-4A05-9FAC-BEF29AB7E0B3}" type="pres">
      <dgm:prSet presAssocID="{F5F76A45-6805-4526-89C0-9FD6B19E121B}" presName="Name28" presStyleLbl="parChTrans1D2" presStyleIdx="2" presStyleCnt="3"/>
      <dgm:spPr/>
      <dgm:t>
        <a:bodyPr/>
        <a:lstStyle/>
        <a:p>
          <a:endParaRPr lang="de-AT"/>
        </a:p>
      </dgm:t>
    </dgm:pt>
    <dgm:pt modelId="{06C3131E-2410-4D5B-9D9C-8612ADB097B3}" type="pres">
      <dgm:prSet presAssocID="{FF2E6813-9F90-4B21-BFAB-5E6695CC021F}" presName="hierRoot2" presStyleCnt="0">
        <dgm:presLayoutVars>
          <dgm:hierBranch val="init"/>
        </dgm:presLayoutVars>
      </dgm:prSet>
      <dgm:spPr/>
    </dgm:pt>
    <dgm:pt modelId="{FE6FDD48-412D-47C6-8A5F-9EF7717F3555}" type="pres">
      <dgm:prSet presAssocID="{FF2E6813-9F90-4B21-BFAB-5E6695CC021F}" presName="rootComposite2" presStyleCnt="0"/>
      <dgm:spPr/>
    </dgm:pt>
    <dgm:pt modelId="{78533F1B-B31B-48A3-8918-A16CD26458FE}" type="pres">
      <dgm:prSet presAssocID="{FF2E6813-9F90-4B21-BFAB-5E6695CC021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A56C3EFD-440B-4889-81F2-D3BFCF677FD9}" type="pres">
      <dgm:prSet presAssocID="{FF2E6813-9F90-4B21-BFAB-5E6695CC021F}" presName="topArc2" presStyleLbl="parChTrans1D1" presStyleIdx="6" presStyleCnt="8"/>
      <dgm:spPr/>
    </dgm:pt>
    <dgm:pt modelId="{9E9014DB-B787-406A-B85E-0D64BB0C8A59}" type="pres">
      <dgm:prSet presAssocID="{FF2E6813-9F90-4B21-BFAB-5E6695CC021F}" presName="bottomArc2" presStyleLbl="parChTrans1D1" presStyleIdx="7" presStyleCnt="8"/>
      <dgm:spPr/>
    </dgm:pt>
    <dgm:pt modelId="{E5E0A07C-9765-4747-BAE1-EAA335B430CD}" type="pres">
      <dgm:prSet presAssocID="{FF2E6813-9F90-4B21-BFAB-5E6695CC021F}" presName="topConnNode2" presStyleLbl="node2" presStyleIdx="0" presStyleCnt="0"/>
      <dgm:spPr/>
      <dgm:t>
        <a:bodyPr/>
        <a:lstStyle/>
        <a:p>
          <a:endParaRPr lang="de-AT"/>
        </a:p>
      </dgm:t>
    </dgm:pt>
    <dgm:pt modelId="{443046D2-79DB-43A7-905E-AD98A7419BB9}" type="pres">
      <dgm:prSet presAssocID="{FF2E6813-9F90-4B21-BFAB-5E6695CC021F}" presName="hierChild4" presStyleCnt="0"/>
      <dgm:spPr/>
    </dgm:pt>
    <dgm:pt modelId="{09FDF1CF-CDDC-4611-B68A-D16DE08A3A7D}" type="pres">
      <dgm:prSet presAssocID="{FF2E6813-9F90-4B21-BFAB-5E6695CC021F}" presName="hierChild5" presStyleCnt="0"/>
      <dgm:spPr/>
    </dgm:pt>
    <dgm:pt modelId="{0980B58A-4CE9-48D7-94B1-6AE7D9D41AFC}" type="pres">
      <dgm:prSet presAssocID="{DF88058A-54BB-437A-9065-3A5E319F1780}" presName="hierChild3" presStyleCnt="0"/>
      <dgm:spPr/>
    </dgm:pt>
  </dgm:ptLst>
  <dgm:cxnLst>
    <dgm:cxn modelId="{D1E9EEA3-E4BF-4A7C-A649-CB990CBD073E}" srcId="{72BCA269-85F4-4EA2-B72D-CF7225854999}" destId="{DF88058A-54BB-437A-9065-3A5E319F1780}" srcOrd="0" destOrd="0" parTransId="{9CD8736F-9FA5-4278-9252-C99C14983333}" sibTransId="{167CDAAE-4451-4113-AC76-AE3A34675056}"/>
    <dgm:cxn modelId="{A9EBA6B5-D377-46DB-B8F6-D1D239A6AC3F}" type="presOf" srcId="{DF88058A-54BB-437A-9065-3A5E319F1780}" destId="{AA751DCC-7561-482A-982C-BA35C8D555B4}" srcOrd="0" destOrd="0" presId="urn:microsoft.com/office/officeart/2008/layout/HalfCircleOrganizationChart"/>
    <dgm:cxn modelId="{1C500D8E-E59D-4B07-8390-886EA0494F0D}" srcId="{DF88058A-54BB-437A-9065-3A5E319F1780}" destId="{43C61460-9C6C-4CC7-AEB9-B720DD0FCB31}" srcOrd="1" destOrd="0" parTransId="{62A38B8F-B1A1-4DF1-B5F5-3903A707D744}" sibTransId="{CFBEC1A5-B5EE-491E-9648-4F1A488EE5B6}"/>
    <dgm:cxn modelId="{C6DCC230-1B01-4172-9858-C1588DD06479}" type="presOf" srcId="{43C61460-9C6C-4CC7-AEB9-B720DD0FCB31}" destId="{7AD5089E-0D19-49AC-841A-A8F43B1BE963}" srcOrd="0" destOrd="0" presId="urn:microsoft.com/office/officeart/2008/layout/HalfCircleOrganizationChart"/>
    <dgm:cxn modelId="{57E03953-8256-4E18-84C2-4BEA1CF7EF2D}" type="presOf" srcId="{F5F76A45-6805-4526-89C0-9FD6B19E121B}" destId="{E13090E4-F0B6-4A05-9FAC-BEF29AB7E0B3}" srcOrd="0" destOrd="0" presId="urn:microsoft.com/office/officeart/2008/layout/HalfCircleOrganizationChart"/>
    <dgm:cxn modelId="{88C601E6-7434-4F26-8776-297D32539DCC}" type="presOf" srcId="{16B774BA-F22D-40B0-864D-1A6F7454C3D7}" destId="{CBAE0825-F470-407D-9D23-FFF63207A9BE}" srcOrd="0" destOrd="0" presId="urn:microsoft.com/office/officeart/2008/layout/HalfCircleOrganizationChart"/>
    <dgm:cxn modelId="{6C16E7E7-3A70-49AC-89D4-062E869F2E9E}" srcId="{DF88058A-54BB-437A-9065-3A5E319F1780}" destId="{EA2CFE7A-5AA9-4F33-99D6-9F462339A53C}" srcOrd="0" destOrd="0" parTransId="{16B774BA-F22D-40B0-864D-1A6F7454C3D7}" sibTransId="{F16A4867-7CD3-4916-AD9B-DD0F4E3B3011}"/>
    <dgm:cxn modelId="{0755941E-B879-4C3C-8F4F-6AA1749517A7}" srcId="{DF88058A-54BB-437A-9065-3A5E319F1780}" destId="{FF2E6813-9F90-4B21-BFAB-5E6695CC021F}" srcOrd="2" destOrd="0" parTransId="{F5F76A45-6805-4526-89C0-9FD6B19E121B}" sibTransId="{841F19E5-7E74-4EB7-B754-4F2A0503DA65}"/>
    <dgm:cxn modelId="{7E62359F-8C1E-49D0-952C-445A466FF01B}" type="presOf" srcId="{DF88058A-54BB-437A-9065-3A5E319F1780}" destId="{D98DC404-5089-481C-8BF7-677A8C7BAF7A}" srcOrd="1" destOrd="0" presId="urn:microsoft.com/office/officeart/2008/layout/HalfCircleOrganizationChart"/>
    <dgm:cxn modelId="{89D50450-FACC-42D8-A835-D150FBD91D34}" type="presOf" srcId="{62A38B8F-B1A1-4DF1-B5F5-3903A707D744}" destId="{3DBDC666-4AB5-4356-87AA-F826B1F956BC}" srcOrd="0" destOrd="0" presId="urn:microsoft.com/office/officeart/2008/layout/HalfCircleOrganizationChart"/>
    <dgm:cxn modelId="{5F8DE97F-B1E8-43F2-BA12-97C69DC81343}" type="presOf" srcId="{72BCA269-85F4-4EA2-B72D-CF7225854999}" destId="{11E22433-39AB-4D8C-98D5-135F56E99172}" srcOrd="0" destOrd="0" presId="urn:microsoft.com/office/officeart/2008/layout/HalfCircleOrganizationChart"/>
    <dgm:cxn modelId="{45960229-DB23-47D2-980C-E196543570DF}" type="presOf" srcId="{EA2CFE7A-5AA9-4F33-99D6-9F462339A53C}" destId="{7F598690-FF21-4540-9F11-4760985DDF2D}" srcOrd="0" destOrd="0" presId="urn:microsoft.com/office/officeart/2008/layout/HalfCircleOrganizationChart"/>
    <dgm:cxn modelId="{B35A523A-DC92-487D-AD09-5AC4A3F3F10D}" type="presOf" srcId="{43C61460-9C6C-4CC7-AEB9-B720DD0FCB31}" destId="{DBDB0271-2F7A-4EDC-8A80-9B71D23BE953}" srcOrd="1" destOrd="0" presId="urn:microsoft.com/office/officeart/2008/layout/HalfCircleOrganizationChart"/>
    <dgm:cxn modelId="{9E182288-507E-49F0-AD01-05FBA16FAFE7}" type="presOf" srcId="{FF2E6813-9F90-4B21-BFAB-5E6695CC021F}" destId="{78533F1B-B31B-48A3-8918-A16CD26458FE}" srcOrd="0" destOrd="0" presId="urn:microsoft.com/office/officeart/2008/layout/HalfCircleOrganizationChart"/>
    <dgm:cxn modelId="{B01C427E-F17E-40CA-A040-D1A529639D7E}" type="presOf" srcId="{FF2E6813-9F90-4B21-BFAB-5E6695CC021F}" destId="{E5E0A07C-9765-4747-BAE1-EAA335B430CD}" srcOrd="1" destOrd="0" presId="urn:microsoft.com/office/officeart/2008/layout/HalfCircleOrganizationChart"/>
    <dgm:cxn modelId="{6FFB4341-B9AF-4A9B-9BE5-B78AEDDF74F6}" type="presOf" srcId="{EA2CFE7A-5AA9-4F33-99D6-9F462339A53C}" destId="{111BB66E-134F-493E-8C36-1238B38320E7}" srcOrd="1" destOrd="0" presId="urn:microsoft.com/office/officeart/2008/layout/HalfCircleOrganizationChart"/>
    <dgm:cxn modelId="{F4FBFA04-7669-4385-913D-F993F77576E0}" type="presParOf" srcId="{11E22433-39AB-4D8C-98D5-135F56E99172}" destId="{465761E7-7C3D-4E76-A3CF-5FE4519D3674}" srcOrd="0" destOrd="0" presId="urn:microsoft.com/office/officeart/2008/layout/HalfCircleOrganizationChart"/>
    <dgm:cxn modelId="{2E359C9B-E9A5-40CE-BB60-8DAAA2B6873C}" type="presParOf" srcId="{465761E7-7C3D-4E76-A3CF-5FE4519D3674}" destId="{C33FA3BF-3E47-4238-B72D-17228D717348}" srcOrd="0" destOrd="0" presId="urn:microsoft.com/office/officeart/2008/layout/HalfCircleOrganizationChart"/>
    <dgm:cxn modelId="{C996AD7E-2193-4940-B519-DDF698AA5F89}" type="presParOf" srcId="{C33FA3BF-3E47-4238-B72D-17228D717348}" destId="{AA751DCC-7561-482A-982C-BA35C8D555B4}" srcOrd="0" destOrd="0" presId="urn:microsoft.com/office/officeart/2008/layout/HalfCircleOrganizationChart"/>
    <dgm:cxn modelId="{F8DB1792-7C30-425B-9384-9EAC88A85843}" type="presParOf" srcId="{C33FA3BF-3E47-4238-B72D-17228D717348}" destId="{EFF2D293-D39A-4738-984B-59E2E7D47DD4}" srcOrd="1" destOrd="0" presId="urn:microsoft.com/office/officeart/2008/layout/HalfCircleOrganizationChart"/>
    <dgm:cxn modelId="{6BC3D730-2C92-4256-ACD6-04E636A18EFD}" type="presParOf" srcId="{C33FA3BF-3E47-4238-B72D-17228D717348}" destId="{C61CECAB-F49B-4C94-B78F-0AE20F10D418}" srcOrd="2" destOrd="0" presId="urn:microsoft.com/office/officeart/2008/layout/HalfCircleOrganizationChart"/>
    <dgm:cxn modelId="{827B92F5-325C-4910-ADE2-55553F269954}" type="presParOf" srcId="{C33FA3BF-3E47-4238-B72D-17228D717348}" destId="{D98DC404-5089-481C-8BF7-677A8C7BAF7A}" srcOrd="3" destOrd="0" presId="urn:microsoft.com/office/officeart/2008/layout/HalfCircleOrganizationChart"/>
    <dgm:cxn modelId="{ED81994C-4C1A-440D-B908-A5F2FA1C425C}" type="presParOf" srcId="{465761E7-7C3D-4E76-A3CF-5FE4519D3674}" destId="{DB487587-61A8-4ABC-AB2C-541D3B9E57A8}" srcOrd="1" destOrd="0" presId="urn:microsoft.com/office/officeart/2008/layout/HalfCircleOrganizationChart"/>
    <dgm:cxn modelId="{E63BD677-75B0-4047-AF21-2806A48A48C4}" type="presParOf" srcId="{DB487587-61A8-4ABC-AB2C-541D3B9E57A8}" destId="{CBAE0825-F470-407D-9D23-FFF63207A9BE}" srcOrd="0" destOrd="0" presId="urn:microsoft.com/office/officeart/2008/layout/HalfCircleOrganizationChart"/>
    <dgm:cxn modelId="{A6B7A2B2-3161-43F4-AE33-55E17AC3087C}" type="presParOf" srcId="{DB487587-61A8-4ABC-AB2C-541D3B9E57A8}" destId="{A0B251F8-123E-44CA-8C7C-AE9FC8D394AA}" srcOrd="1" destOrd="0" presId="urn:microsoft.com/office/officeart/2008/layout/HalfCircleOrganizationChart"/>
    <dgm:cxn modelId="{93908A34-512C-4576-8C94-01E101A33AD3}" type="presParOf" srcId="{A0B251F8-123E-44CA-8C7C-AE9FC8D394AA}" destId="{470133D5-0C45-4F02-A0C9-A829F3B5C0C2}" srcOrd="0" destOrd="0" presId="urn:microsoft.com/office/officeart/2008/layout/HalfCircleOrganizationChart"/>
    <dgm:cxn modelId="{C2EFC589-C5A1-4B0F-8C27-D37E9D34267D}" type="presParOf" srcId="{470133D5-0C45-4F02-A0C9-A829F3B5C0C2}" destId="{7F598690-FF21-4540-9F11-4760985DDF2D}" srcOrd="0" destOrd="0" presId="urn:microsoft.com/office/officeart/2008/layout/HalfCircleOrganizationChart"/>
    <dgm:cxn modelId="{B20D8796-4206-4A12-84A7-CCA5A6C3EAD6}" type="presParOf" srcId="{470133D5-0C45-4F02-A0C9-A829F3B5C0C2}" destId="{F6C8292F-BB15-4251-953B-131D4C16E54B}" srcOrd="1" destOrd="0" presId="urn:microsoft.com/office/officeart/2008/layout/HalfCircleOrganizationChart"/>
    <dgm:cxn modelId="{F0725359-FF6E-4AEE-8B94-0753D3CFE501}" type="presParOf" srcId="{470133D5-0C45-4F02-A0C9-A829F3B5C0C2}" destId="{E280576D-BEC9-47A8-8F0F-799C968C41AB}" srcOrd="2" destOrd="0" presId="urn:microsoft.com/office/officeart/2008/layout/HalfCircleOrganizationChart"/>
    <dgm:cxn modelId="{FAEBBDA4-CE31-498C-A203-AD08AE35786D}" type="presParOf" srcId="{470133D5-0C45-4F02-A0C9-A829F3B5C0C2}" destId="{111BB66E-134F-493E-8C36-1238B38320E7}" srcOrd="3" destOrd="0" presId="urn:microsoft.com/office/officeart/2008/layout/HalfCircleOrganizationChart"/>
    <dgm:cxn modelId="{A73F7089-CF82-4ABA-8962-37A8D9910989}" type="presParOf" srcId="{A0B251F8-123E-44CA-8C7C-AE9FC8D394AA}" destId="{517D34F8-7244-45F3-A975-34875AF688F2}" srcOrd="1" destOrd="0" presId="urn:microsoft.com/office/officeart/2008/layout/HalfCircleOrganizationChart"/>
    <dgm:cxn modelId="{B224FE9B-D5EE-4183-85A5-E49A69E66528}" type="presParOf" srcId="{A0B251F8-123E-44CA-8C7C-AE9FC8D394AA}" destId="{2A4CCF34-F1D1-492B-AABF-BEAAF6EC9228}" srcOrd="2" destOrd="0" presId="urn:microsoft.com/office/officeart/2008/layout/HalfCircleOrganizationChart"/>
    <dgm:cxn modelId="{8E59D507-3847-4F34-8C95-AC7BE3F37AE6}" type="presParOf" srcId="{DB487587-61A8-4ABC-AB2C-541D3B9E57A8}" destId="{3DBDC666-4AB5-4356-87AA-F826B1F956BC}" srcOrd="2" destOrd="0" presId="urn:microsoft.com/office/officeart/2008/layout/HalfCircleOrganizationChart"/>
    <dgm:cxn modelId="{EECC8300-412C-4DCE-B129-9DBDD7F049E7}" type="presParOf" srcId="{DB487587-61A8-4ABC-AB2C-541D3B9E57A8}" destId="{10019FBC-31C8-467B-96C2-2512307255C5}" srcOrd="3" destOrd="0" presId="urn:microsoft.com/office/officeart/2008/layout/HalfCircleOrganizationChart"/>
    <dgm:cxn modelId="{A4C60879-9EA3-4B56-AF6E-350C7294747F}" type="presParOf" srcId="{10019FBC-31C8-467B-96C2-2512307255C5}" destId="{34AF6A08-9B1C-4BE1-B2F7-E7445A9409ED}" srcOrd="0" destOrd="0" presId="urn:microsoft.com/office/officeart/2008/layout/HalfCircleOrganizationChart"/>
    <dgm:cxn modelId="{C36212CD-F907-438C-B759-35318853C92D}" type="presParOf" srcId="{34AF6A08-9B1C-4BE1-B2F7-E7445A9409ED}" destId="{7AD5089E-0D19-49AC-841A-A8F43B1BE963}" srcOrd="0" destOrd="0" presId="urn:microsoft.com/office/officeart/2008/layout/HalfCircleOrganizationChart"/>
    <dgm:cxn modelId="{1005B1E0-B71C-4CDE-9E2A-586744BB3C03}" type="presParOf" srcId="{34AF6A08-9B1C-4BE1-B2F7-E7445A9409ED}" destId="{D7D1A03E-7EB1-432E-B60E-52A7A62C3712}" srcOrd="1" destOrd="0" presId="urn:microsoft.com/office/officeart/2008/layout/HalfCircleOrganizationChart"/>
    <dgm:cxn modelId="{0B0BBE23-D015-4F2E-8CA4-4CEDB34AA781}" type="presParOf" srcId="{34AF6A08-9B1C-4BE1-B2F7-E7445A9409ED}" destId="{20A77A52-369D-4FF9-BA7F-89B31D7363D3}" srcOrd="2" destOrd="0" presId="urn:microsoft.com/office/officeart/2008/layout/HalfCircleOrganizationChart"/>
    <dgm:cxn modelId="{0BE333C1-4A5D-4646-A5C7-538F9764149A}" type="presParOf" srcId="{34AF6A08-9B1C-4BE1-B2F7-E7445A9409ED}" destId="{DBDB0271-2F7A-4EDC-8A80-9B71D23BE953}" srcOrd="3" destOrd="0" presId="urn:microsoft.com/office/officeart/2008/layout/HalfCircleOrganizationChart"/>
    <dgm:cxn modelId="{490A2641-AA23-49A3-860E-7382B1A28964}" type="presParOf" srcId="{10019FBC-31C8-467B-96C2-2512307255C5}" destId="{4E234564-0B7F-4B74-937C-0ABBF75D16C1}" srcOrd="1" destOrd="0" presId="urn:microsoft.com/office/officeart/2008/layout/HalfCircleOrganizationChart"/>
    <dgm:cxn modelId="{559F6E59-A108-4C89-A163-E19050F32BD7}" type="presParOf" srcId="{10019FBC-31C8-467B-96C2-2512307255C5}" destId="{7698AB43-8EA6-4DFD-A640-BDE36952744C}" srcOrd="2" destOrd="0" presId="urn:microsoft.com/office/officeart/2008/layout/HalfCircleOrganizationChart"/>
    <dgm:cxn modelId="{DA74FF18-CDD9-4345-B40D-0D78DDC7D1E1}" type="presParOf" srcId="{DB487587-61A8-4ABC-AB2C-541D3B9E57A8}" destId="{E13090E4-F0B6-4A05-9FAC-BEF29AB7E0B3}" srcOrd="4" destOrd="0" presId="urn:microsoft.com/office/officeart/2008/layout/HalfCircleOrganizationChart"/>
    <dgm:cxn modelId="{6A5AC7B0-DC9B-474F-88C7-22254F1A2B8B}" type="presParOf" srcId="{DB487587-61A8-4ABC-AB2C-541D3B9E57A8}" destId="{06C3131E-2410-4D5B-9D9C-8612ADB097B3}" srcOrd="5" destOrd="0" presId="urn:microsoft.com/office/officeart/2008/layout/HalfCircleOrganizationChart"/>
    <dgm:cxn modelId="{8864901C-7124-4B75-9AD9-9228D912EC80}" type="presParOf" srcId="{06C3131E-2410-4D5B-9D9C-8612ADB097B3}" destId="{FE6FDD48-412D-47C6-8A5F-9EF7717F3555}" srcOrd="0" destOrd="0" presId="urn:microsoft.com/office/officeart/2008/layout/HalfCircleOrganizationChart"/>
    <dgm:cxn modelId="{A6BEC0E1-4540-411B-A849-6CCB5B151C9F}" type="presParOf" srcId="{FE6FDD48-412D-47C6-8A5F-9EF7717F3555}" destId="{78533F1B-B31B-48A3-8918-A16CD26458FE}" srcOrd="0" destOrd="0" presId="urn:microsoft.com/office/officeart/2008/layout/HalfCircleOrganizationChart"/>
    <dgm:cxn modelId="{1B386486-A96E-4CE2-8FBA-09E2F25E356D}" type="presParOf" srcId="{FE6FDD48-412D-47C6-8A5F-9EF7717F3555}" destId="{A56C3EFD-440B-4889-81F2-D3BFCF677FD9}" srcOrd="1" destOrd="0" presId="urn:microsoft.com/office/officeart/2008/layout/HalfCircleOrganizationChart"/>
    <dgm:cxn modelId="{59BD383F-824B-4669-835E-49FC734D8DE6}" type="presParOf" srcId="{FE6FDD48-412D-47C6-8A5F-9EF7717F3555}" destId="{9E9014DB-B787-406A-B85E-0D64BB0C8A59}" srcOrd="2" destOrd="0" presId="urn:microsoft.com/office/officeart/2008/layout/HalfCircleOrganizationChart"/>
    <dgm:cxn modelId="{CA9E32DB-86B0-4952-986C-B6DF460240AC}" type="presParOf" srcId="{FE6FDD48-412D-47C6-8A5F-9EF7717F3555}" destId="{E5E0A07C-9765-4747-BAE1-EAA335B430CD}" srcOrd="3" destOrd="0" presId="urn:microsoft.com/office/officeart/2008/layout/HalfCircleOrganizationChart"/>
    <dgm:cxn modelId="{7B75E114-F1A8-4216-808B-02C0773C4F49}" type="presParOf" srcId="{06C3131E-2410-4D5B-9D9C-8612ADB097B3}" destId="{443046D2-79DB-43A7-905E-AD98A7419BB9}" srcOrd="1" destOrd="0" presId="urn:microsoft.com/office/officeart/2008/layout/HalfCircleOrganizationChart"/>
    <dgm:cxn modelId="{B5DFBDEF-33F9-40C6-A84B-3C4711E2D192}" type="presParOf" srcId="{06C3131E-2410-4D5B-9D9C-8612ADB097B3}" destId="{09FDF1CF-CDDC-4611-B68A-D16DE08A3A7D}" srcOrd="2" destOrd="0" presId="urn:microsoft.com/office/officeart/2008/layout/HalfCircleOrganizationChart"/>
    <dgm:cxn modelId="{3ACB1EF4-532F-448E-9044-8AD76B57ED59}" type="presParOf" srcId="{465761E7-7C3D-4E76-A3CF-5FE4519D3674}" destId="{0980B58A-4CE9-48D7-94B1-6AE7D9D41AF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EB171-851D-46FB-A61B-21F2BBF6BB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837B80D-88C8-4F49-8068-B8F705B6760D}">
      <dgm:prSet phldrT="[Text]"/>
      <dgm:spPr/>
      <dgm:t>
        <a:bodyPr/>
        <a:lstStyle/>
        <a:p>
          <a:r>
            <a:rPr lang="de-AT" dirty="0" smtClean="0"/>
            <a:t>Abgebildete </a:t>
          </a:r>
          <a:r>
            <a:rPr lang="de-AT" dirty="0" err="1" smtClean="0"/>
            <a:t>Archivtektoniken</a:t>
          </a:r>
          <a:endParaRPr lang="de-AT" dirty="0"/>
        </a:p>
      </dgm:t>
    </dgm:pt>
    <dgm:pt modelId="{A03F637F-233B-4EFE-B332-0203851ED3CF}" type="parTrans" cxnId="{F4233732-5EFF-4F57-A16E-60DD3C8C402A}">
      <dgm:prSet/>
      <dgm:spPr/>
      <dgm:t>
        <a:bodyPr/>
        <a:lstStyle/>
        <a:p>
          <a:endParaRPr lang="de-AT"/>
        </a:p>
      </dgm:t>
    </dgm:pt>
    <dgm:pt modelId="{48A631B1-9381-4286-B1C6-0278286635AB}" type="sibTrans" cxnId="{F4233732-5EFF-4F57-A16E-60DD3C8C402A}">
      <dgm:prSet/>
      <dgm:spPr/>
      <dgm:t>
        <a:bodyPr/>
        <a:lstStyle/>
        <a:p>
          <a:endParaRPr lang="de-AT"/>
        </a:p>
      </dgm:t>
    </dgm:pt>
    <dgm:pt modelId="{EC6638B5-4860-4204-B825-25913E9D5B89}">
      <dgm:prSet phldrT="[Text]"/>
      <dgm:spPr/>
      <dgm:t>
        <a:bodyPr/>
        <a:lstStyle/>
        <a:p>
          <a:r>
            <a:rPr lang="de-AT" dirty="0" smtClean="0"/>
            <a:t>Virtuelle Sammlungen</a:t>
          </a:r>
          <a:endParaRPr lang="de-AT" dirty="0"/>
        </a:p>
      </dgm:t>
    </dgm:pt>
    <dgm:pt modelId="{B12CF65C-4EAF-466C-A5D6-C3172917142F}" type="parTrans" cxnId="{597622F0-AF27-4229-9727-33AD307A3296}">
      <dgm:prSet/>
      <dgm:spPr/>
      <dgm:t>
        <a:bodyPr/>
        <a:lstStyle/>
        <a:p>
          <a:endParaRPr lang="de-AT"/>
        </a:p>
      </dgm:t>
    </dgm:pt>
    <dgm:pt modelId="{2A9301B1-626D-4D70-BF4D-B09B4B74F0F2}" type="sibTrans" cxnId="{597622F0-AF27-4229-9727-33AD307A3296}">
      <dgm:prSet/>
      <dgm:spPr/>
      <dgm:t>
        <a:bodyPr/>
        <a:lstStyle/>
        <a:p>
          <a:endParaRPr lang="de-AT"/>
        </a:p>
      </dgm:t>
    </dgm:pt>
    <dgm:pt modelId="{8CD05C08-9E0D-4D8B-B903-B97898FEA252}">
      <dgm:prSet phldrT="[Text]"/>
      <dgm:spPr/>
      <dgm:t>
        <a:bodyPr/>
        <a:lstStyle/>
        <a:p>
          <a:r>
            <a:rPr lang="de-AT" dirty="0" smtClean="0"/>
            <a:t>Komplexe Suchfunktion</a:t>
          </a:r>
          <a:endParaRPr lang="de-AT" dirty="0"/>
        </a:p>
      </dgm:t>
    </dgm:pt>
    <dgm:pt modelId="{48B59692-4022-4C0A-B5BB-51FCC9AE729D}" type="parTrans" cxnId="{09280CC9-5FE5-496A-95D4-97443E6FF306}">
      <dgm:prSet/>
      <dgm:spPr/>
      <dgm:t>
        <a:bodyPr/>
        <a:lstStyle/>
        <a:p>
          <a:endParaRPr lang="de-AT"/>
        </a:p>
      </dgm:t>
    </dgm:pt>
    <dgm:pt modelId="{41E39F3D-745E-4366-B121-B85D8BC65CA8}" type="sibTrans" cxnId="{09280CC9-5FE5-496A-95D4-97443E6FF306}">
      <dgm:prSet/>
      <dgm:spPr/>
      <dgm:t>
        <a:bodyPr/>
        <a:lstStyle/>
        <a:p>
          <a:endParaRPr lang="de-AT"/>
        </a:p>
      </dgm:t>
    </dgm:pt>
    <dgm:pt modelId="{359A13F1-4B60-483C-8876-D51CDD8C318E}" type="pres">
      <dgm:prSet presAssocID="{4AEEB171-851D-46FB-A61B-21F2BBF6BB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89D854B2-1A16-4951-9AE9-9BA8B603D1CD}" type="pres">
      <dgm:prSet presAssocID="{4AEEB171-851D-46FB-A61B-21F2BBF6BBC9}" presName="Name1" presStyleCnt="0"/>
      <dgm:spPr/>
    </dgm:pt>
    <dgm:pt modelId="{F5395F7A-1512-4017-93D8-462A87EC1613}" type="pres">
      <dgm:prSet presAssocID="{4AEEB171-851D-46FB-A61B-21F2BBF6BBC9}" presName="cycle" presStyleCnt="0"/>
      <dgm:spPr/>
    </dgm:pt>
    <dgm:pt modelId="{30D1B799-CF86-469A-B869-C33D97225AFC}" type="pres">
      <dgm:prSet presAssocID="{4AEEB171-851D-46FB-A61B-21F2BBF6BBC9}" presName="srcNode" presStyleLbl="node1" presStyleIdx="0" presStyleCnt="3"/>
      <dgm:spPr/>
    </dgm:pt>
    <dgm:pt modelId="{3398CCBD-5E93-4A79-9AE8-952024A58DFA}" type="pres">
      <dgm:prSet presAssocID="{4AEEB171-851D-46FB-A61B-21F2BBF6BBC9}" presName="conn" presStyleLbl="parChTrans1D2" presStyleIdx="0" presStyleCnt="1"/>
      <dgm:spPr/>
      <dgm:t>
        <a:bodyPr/>
        <a:lstStyle/>
        <a:p>
          <a:endParaRPr lang="de-AT"/>
        </a:p>
      </dgm:t>
    </dgm:pt>
    <dgm:pt modelId="{F15C1D7A-D53B-4B17-8810-4047971F0D93}" type="pres">
      <dgm:prSet presAssocID="{4AEEB171-851D-46FB-A61B-21F2BBF6BBC9}" presName="extraNode" presStyleLbl="node1" presStyleIdx="0" presStyleCnt="3"/>
      <dgm:spPr/>
    </dgm:pt>
    <dgm:pt modelId="{1E1B217C-D97B-4DAB-A141-8B047610C353}" type="pres">
      <dgm:prSet presAssocID="{4AEEB171-851D-46FB-A61B-21F2BBF6BBC9}" presName="dstNode" presStyleLbl="node1" presStyleIdx="0" presStyleCnt="3"/>
      <dgm:spPr/>
    </dgm:pt>
    <dgm:pt modelId="{1E5969C7-B037-4190-A30B-C198C776A8D7}" type="pres">
      <dgm:prSet presAssocID="{2837B80D-88C8-4F49-8068-B8F705B676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4B3AEC5-ADD4-458B-B423-0515C0BD67C7}" type="pres">
      <dgm:prSet presAssocID="{2837B80D-88C8-4F49-8068-B8F705B6760D}" presName="accent_1" presStyleCnt="0"/>
      <dgm:spPr/>
    </dgm:pt>
    <dgm:pt modelId="{F006D96C-9DB7-46D7-B06B-20AF3F8CB583}" type="pres">
      <dgm:prSet presAssocID="{2837B80D-88C8-4F49-8068-B8F705B6760D}" presName="accentRepeatNode" presStyleLbl="solidFgAcc1" presStyleIdx="0" presStyleCnt="3"/>
      <dgm:spPr/>
    </dgm:pt>
    <dgm:pt modelId="{1C4BE5EB-FBD4-47D9-B389-98C524BD2014}" type="pres">
      <dgm:prSet presAssocID="{EC6638B5-4860-4204-B825-25913E9D5B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9466F55-2DB5-4758-93A4-CBA05379F740}" type="pres">
      <dgm:prSet presAssocID="{EC6638B5-4860-4204-B825-25913E9D5B89}" presName="accent_2" presStyleCnt="0"/>
      <dgm:spPr/>
    </dgm:pt>
    <dgm:pt modelId="{BB2034BF-9F5A-4CCF-8157-4B3A28EC5C02}" type="pres">
      <dgm:prSet presAssocID="{EC6638B5-4860-4204-B825-25913E9D5B89}" presName="accentRepeatNode" presStyleLbl="solidFgAcc1" presStyleIdx="1" presStyleCnt="3"/>
      <dgm:spPr/>
    </dgm:pt>
    <dgm:pt modelId="{C3DBF605-B0AC-42A9-B07F-A8D38D2EEFD6}" type="pres">
      <dgm:prSet presAssocID="{8CD05C08-9E0D-4D8B-B903-B97898FEA2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94C9D10-6E4F-4191-882A-D141C0993203}" type="pres">
      <dgm:prSet presAssocID="{8CD05C08-9E0D-4D8B-B903-B97898FEA252}" presName="accent_3" presStyleCnt="0"/>
      <dgm:spPr/>
    </dgm:pt>
    <dgm:pt modelId="{1B9A5234-D926-4EC9-A8FB-F4CFA5A7C4AB}" type="pres">
      <dgm:prSet presAssocID="{8CD05C08-9E0D-4D8B-B903-B97898FEA252}" presName="accentRepeatNode" presStyleLbl="solidFgAcc1" presStyleIdx="2" presStyleCnt="3"/>
      <dgm:spPr/>
    </dgm:pt>
  </dgm:ptLst>
  <dgm:cxnLst>
    <dgm:cxn modelId="{09280CC9-5FE5-496A-95D4-97443E6FF306}" srcId="{4AEEB171-851D-46FB-A61B-21F2BBF6BBC9}" destId="{8CD05C08-9E0D-4D8B-B903-B97898FEA252}" srcOrd="2" destOrd="0" parTransId="{48B59692-4022-4C0A-B5BB-51FCC9AE729D}" sibTransId="{41E39F3D-745E-4366-B121-B85D8BC65CA8}"/>
    <dgm:cxn modelId="{532FDD54-2DE9-494C-9A80-1849CA131A35}" type="presOf" srcId="{4AEEB171-851D-46FB-A61B-21F2BBF6BBC9}" destId="{359A13F1-4B60-483C-8876-D51CDD8C318E}" srcOrd="0" destOrd="0" presId="urn:microsoft.com/office/officeart/2008/layout/VerticalCurvedList"/>
    <dgm:cxn modelId="{B87E2599-63D2-4021-8043-E40F9CA87171}" type="presOf" srcId="{2837B80D-88C8-4F49-8068-B8F705B6760D}" destId="{1E5969C7-B037-4190-A30B-C198C776A8D7}" srcOrd="0" destOrd="0" presId="urn:microsoft.com/office/officeart/2008/layout/VerticalCurvedList"/>
    <dgm:cxn modelId="{2C28305F-4F49-4378-82A8-87FED7D411DA}" type="presOf" srcId="{8CD05C08-9E0D-4D8B-B903-B97898FEA252}" destId="{C3DBF605-B0AC-42A9-B07F-A8D38D2EEFD6}" srcOrd="0" destOrd="0" presId="urn:microsoft.com/office/officeart/2008/layout/VerticalCurvedList"/>
    <dgm:cxn modelId="{CEA8D1CA-84DB-42A4-B3DF-95D8C67B4A05}" type="presOf" srcId="{EC6638B5-4860-4204-B825-25913E9D5B89}" destId="{1C4BE5EB-FBD4-47D9-B389-98C524BD2014}" srcOrd="0" destOrd="0" presId="urn:microsoft.com/office/officeart/2008/layout/VerticalCurvedList"/>
    <dgm:cxn modelId="{200BF37A-A851-4FAA-BD56-35B25C881789}" type="presOf" srcId="{48A631B1-9381-4286-B1C6-0278286635AB}" destId="{3398CCBD-5E93-4A79-9AE8-952024A58DFA}" srcOrd="0" destOrd="0" presId="urn:microsoft.com/office/officeart/2008/layout/VerticalCurvedList"/>
    <dgm:cxn modelId="{597622F0-AF27-4229-9727-33AD307A3296}" srcId="{4AEEB171-851D-46FB-A61B-21F2BBF6BBC9}" destId="{EC6638B5-4860-4204-B825-25913E9D5B89}" srcOrd="1" destOrd="0" parTransId="{B12CF65C-4EAF-466C-A5D6-C3172917142F}" sibTransId="{2A9301B1-626D-4D70-BF4D-B09B4B74F0F2}"/>
    <dgm:cxn modelId="{F4233732-5EFF-4F57-A16E-60DD3C8C402A}" srcId="{4AEEB171-851D-46FB-A61B-21F2BBF6BBC9}" destId="{2837B80D-88C8-4F49-8068-B8F705B6760D}" srcOrd="0" destOrd="0" parTransId="{A03F637F-233B-4EFE-B332-0203851ED3CF}" sibTransId="{48A631B1-9381-4286-B1C6-0278286635AB}"/>
    <dgm:cxn modelId="{C460D5FA-912F-430D-B0E4-D2FC200ECDFE}" type="presParOf" srcId="{359A13F1-4B60-483C-8876-D51CDD8C318E}" destId="{89D854B2-1A16-4951-9AE9-9BA8B603D1CD}" srcOrd="0" destOrd="0" presId="urn:microsoft.com/office/officeart/2008/layout/VerticalCurvedList"/>
    <dgm:cxn modelId="{9AD8EA09-CAAA-4F34-8120-02C5211E46AA}" type="presParOf" srcId="{89D854B2-1A16-4951-9AE9-9BA8B603D1CD}" destId="{F5395F7A-1512-4017-93D8-462A87EC1613}" srcOrd="0" destOrd="0" presId="urn:microsoft.com/office/officeart/2008/layout/VerticalCurvedList"/>
    <dgm:cxn modelId="{05BCD78B-18E0-48E9-8392-CF758002D545}" type="presParOf" srcId="{F5395F7A-1512-4017-93D8-462A87EC1613}" destId="{30D1B799-CF86-469A-B869-C33D97225AFC}" srcOrd="0" destOrd="0" presId="urn:microsoft.com/office/officeart/2008/layout/VerticalCurvedList"/>
    <dgm:cxn modelId="{A3D46107-75DB-4549-B9BA-C0C26D0B4BEC}" type="presParOf" srcId="{F5395F7A-1512-4017-93D8-462A87EC1613}" destId="{3398CCBD-5E93-4A79-9AE8-952024A58DFA}" srcOrd="1" destOrd="0" presId="urn:microsoft.com/office/officeart/2008/layout/VerticalCurvedList"/>
    <dgm:cxn modelId="{0BD1B4D5-E0E5-418E-BE15-7DAD227C1F48}" type="presParOf" srcId="{F5395F7A-1512-4017-93D8-462A87EC1613}" destId="{F15C1D7A-D53B-4B17-8810-4047971F0D93}" srcOrd="2" destOrd="0" presId="urn:microsoft.com/office/officeart/2008/layout/VerticalCurvedList"/>
    <dgm:cxn modelId="{D5162207-1695-481A-93BF-3E8D0AEA8E08}" type="presParOf" srcId="{F5395F7A-1512-4017-93D8-462A87EC1613}" destId="{1E1B217C-D97B-4DAB-A141-8B047610C353}" srcOrd="3" destOrd="0" presId="urn:microsoft.com/office/officeart/2008/layout/VerticalCurvedList"/>
    <dgm:cxn modelId="{24110CE0-8B9A-4837-AD07-ED67E403F204}" type="presParOf" srcId="{89D854B2-1A16-4951-9AE9-9BA8B603D1CD}" destId="{1E5969C7-B037-4190-A30B-C198C776A8D7}" srcOrd="1" destOrd="0" presId="urn:microsoft.com/office/officeart/2008/layout/VerticalCurvedList"/>
    <dgm:cxn modelId="{931ECB16-0758-4739-8A9C-7D2CB105D09D}" type="presParOf" srcId="{89D854B2-1A16-4951-9AE9-9BA8B603D1CD}" destId="{14B3AEC5-ADD4-458B-B423-0515C0BD67C7}" srcOrd="2" destOrd="0" presId="urn:microsoft.com/office/officeart/2008/layout/VerticalCurvedList"/>
    <dgm:cxn modelId="{8DCE24B0-FEC9-4D5D-969A-612B55E972AC}" type="presParOf" srcId="{14B3AEC5-ADD4-458B-B423-0515C0BD67C7}" destId="{F006D96C-9DB7-46D7-B06B-20AF3F8CB583}" srcOrd="0" destOrd="0" presId="urn:microsoft.com/office/officeart/2008/layout/VerticalCurvedList"/>
    <dgm:cxn modelId="{E6FEC47D-277F-4EE9-A2EB-1D3BC1DFA4EC}" type="presParOf" srcId="{89D854B2-1A16-4951-9AE9-9BA8B603D1CD}" destId="{1C4BE5EB-FBD4-47D9-B389-98C524BD2014}" srcOrd="3" destOrd="0" presId="urn:microsoft.com/office/officeart/2008/layout/VerticalCurvedList"/>
    <dgm:cxn modelId="{F1FE4E45-F29F-4E19-ACDA-980D97C149C1}" type="presParOf" srcId="{89D854B2-1A16-4951-9AE9-9BA8B603D1CD}" destId="{59466F55-2DB5-4758-93A4-CBA05379F740}" srcOrd="4" destOrd="0" presId="urn:microsoft.com/office/officeart/2008/layout/VerticalCurvedList"/>
    <dgm:cxn modelId="{ED88B49A-4010-4E31-8FE9-A884D69D7D59}" type="presParOf" srcId="{59466F55-2DB5-4758-93A4-CBA05379F740}" destId="{BB2034BF-9F5A-4CCF-8157-4B3A28EC5C02}" srcOrd="0" destOrd="0" presId="urn:microsoft.com/office/officeart/2008/layout/VerticalCurvedList"/>
    <dgm:cxn modelId="{98C752F0-94FA-4510-B3D4-5E806BCCC975}" type="presParOf" srcId="{89D854B2-1A16-4951-9AE9-9BA8B603D1CD}" destId="{C3DBF605-B0AC-42A9-B07F-A8D38D2EEFD6}" srcOrd="5" destOrd="0" presId="urn:microsoft.com/office/officeart/2008/layout/VerticalCurvedList"/>
    <dgm:cxn modelId="{15199F63-6EA0-44E0-968D-5269DB371376}" type="presParOf" srcId="{89D854B2-1A16-4951-9AE9-9BA8B603D1CD}" destId="{894C9D10-6E4F-4191-882A-D141C0993203}" srcOrd="6" destOrd="0" presId="urn:microsoft.com/office/officeart/2008/layout/VerticalCurvedList"/>
    <dgm:cxn modelId="{2F501677-91BD-4350-88F4-DAF2F67B56F8}" type="presParOf" srcId="{894C9D10-6E4F-4191-882A-D141C0993203}" destId="{1B9A5234-D926-4EC9-A8FB-F4CFA5A7C4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2FB48-E676-44BA-8484-3E6687FAB9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B9EF873-DFBB-4CF7-8014-D249882B045D}">
      <dgm:prSet phldrT="[Text]"/>
      <dgm:spPr/>
      <dgm:t>
        <a:bodyPr/>
        <a:lstStyle/>
        <a:p>
          <a:r>
            <a:rPr lang="de-AT" dirty="0" smtClean="0"/>
            <a:t>Komfortabler Import</a:t>
          </a:r>
          <a:endParaRPr lang="de-AT" dirty="0"/>
        </a:p>
      </dgm:t>
    </dgm:pt>
    <dgm:pt modelId="{53494E3B-AFAE-4DBB-8711-8316D790BC5B}" type="parTrans" cxnId="{934E7A81-2D23-4C63-8F30-0CDF8E908EC8}">
      <dgm:prSet/>
      <dgm:spPr/>
      <dgm:t>
        <a:bodyPr/>
        <a:lstStyle/>
        <a:p>
          <a:endParaRPr lang="de-AT"/>
        </a:p>
      </dgm:t>
    </dgm:pt>
    <dgm:pt modelId="{AD13F34C-5A0C-4214-A3D0-F22D158E9B27}" type="sibTrans" cxnId="{934E7A81-2D23-4C63-8F30-0CDF8E908EC8}">
      <dgm:prSet/>
      <dgm:spPr/>
      <dgm:t>
        <a:bodyPr/>
        <a:lstStyle/>
        <a:p>
          <a:endParaRPr lang="de-AT"/>
        </a:p>
      </dgm:t>
    </dgm:pt>
    <dgm:pt modelId="{3299CF51-5E13-4E55-AFE0-1A319923FD23}">
      <dgm:prSet phldrT="[Text]"/>
      <dgm:spPr/>
      <dgm:t>
        <a:bodyPr/>
        <a:lstStyle/>
        <a:p>
          <a:r>
            <a:rPr lang="de-AT" dirty="0" smtClean="0"/>
            <a:t>Suche in allen Archiven gleichzeitig</a:t>
          </a:r>
          <a:endParaRPr lang="de-AT" dirty="0"/>
        </a:p>
      </dgm:t>
    </dgm:pt>
    <dgm:pt modelId="{6F579CF8-4FF3-4FC1-85DC-A454C9D7460B}" type="parTrans" cxnId="{F9A6CE1B-D191-4E4A-A9E2-2270466FCABC}">
      <dgm:prSet/>
      <dgm:spPr/>
      <dgm:t>
        <a:bodyPr/>
        <a:lstStyle/>
        <a:p>
          <a:endParaRPr lang="de-AT"/>
        </a:p>
      </dgm:t>
    </dgm:pt>
    <dgm:pt modelId="{DADAC600-F75D-44A9-82F3-20DA30E3DE0B}" type="sibTrans" cxnId="{F9A6CE1B-D191-4E4A-A9E2-2270466FCABC}">
      <dgm:prSet/>
      <dgm:spPr/>
      <dgm:t>
        <a:bodyPr/>
        <a:lstStyle/>
        <a:p>
          <a:endParaRPr lang="de-AT"/>
        </a:p>
      </dgm:t>
    </dgm:pt>
    <dgm:pt modelId="{6F8AA09A-3DC3-482C-B812-013414542C69}">
      <dgm:prSet phldrT="[Text]"/>
      <dgm:spPr/>
      <dgm:t>
        <a:bodyPr/>
        <a:lstStyle/>
        <a:p>
          <a:r>
            <a:rPr lang="de-AT" dirty="0" smtClean="0"/>
            <a:t>Standardkonform</a:t>
          </a:r>
          <a:endParaRPr lang="de-AT" dirty="0"/>
        </a:p>
      </dgm:t>
    </dgm:pt>
    <dgm:pt modelId="{AEAF3416-5D80-45B4-9A11-3EB5F9CAD16D}" type="parTrans" cxnId="{84310D6F-9350-4FC9-B350-BA898BF8F426}">
      <dgm:prSet/>
      <dgm:spPr/>
      <dgm:t>
        <a:bodyPr/>
        <a:lstStyle/>
        <a:p>
          <a:endParaRPr lang="de-AT"/>
        </a:p>
      </dgm:t>
    </dgm:pt>
    <dgm:pt modelId="{59A3CA32-4CC9-4017-A4C4-4695E5CA787E}" type="sibTrans" cxnId="{84310D6F-9350-4FC9-B350-BA898BF8F426}">
      <dgm:prSet/>
      <dgm:spPr/>
      <dgm:t>
        <a:bodyPr/>
        <a:lstStyle/>
        <a:p>
          <a:endParaRPr lang="de-AT"/>
        </a:p>
      </dgm:t>
    </dgm:pt>
    <dgm:pt modelId="{094166B7-06E9-4335-9575-764654412B83}">
      <dgm:prSet phldrT="[Text]"/>
      <dgm:spPr/>
      <dgm:t>
        <a:bodyPr/>
        <a:lstStyle/>
        <a:p>
          <a:r>
            <a:rPr lang="de-AT" dirty="0" smtClean="0"/>
            <a:t>Flexibler Export</a:t>
          </a:r>
          <a:endParaRPr lang="de-AT" dirty="0"/>
        </a:p>
      </dgm:t>
    </dgm:pt>
    <dgm:pt modelId="{858C5DEE-1521-43A3-8068-E4580871FDAA}" type="parTrans" cxnId="{911F394E-6D3D-4115-A947-895827625FCC}">
      <dgm:prSet/>
      <dgm:spPr/>
      <dgm:t>
        <a:bodyPr/>
        <a:lstStyle/>
        <a:p>
          <a:endParaRPr lang="de-AT"/>
        </a:p>
      </dgm:t>
    </dgm:pt>
    <dgm:pt modelId="{DF5A2038-F768-4A37-A77D-5F843F3C8A8E}" type="sibTrans" cxnId="{911F394E-6D3D-4115-A947-895827625FCC}">
      <dgm:prSet/>
      <dgm:spPr/>
      <dgm:t>
        <a:bodyPr/>
        <a:lstStyle/>
        <a:p>
          <a:endParaRPr lang="de-AT"/>
        </a:p>
      </dgm:t>
    </dgm:pt>
    <dgm:pt modelId="{6E42F4A3-0741-4B58-A0B5-53246A012E34}">
      <dgm:prSet phldrT="[Text]"/>
      <dgm:spPr/>
      <dgm:t>
        <a:bodyPr/>
        <a:lstStyle/>
        <a:p>
          <a:r>
            <a:rPr lang="de-AT" dirty="0" smtClean="0"/>
            <a:t>Komplette Archivtektonik sichtbar</a:t>
          </a:r>
          <a:endParaRPr lang="de-AT" dirty="0"/>
        </a:p>
      </dgm:t>
    </dgm:pt>
    <dgm:pt modelId="{A6CF90E7-8A98-4DA4-8AD1-8F56F221647C}" type="parTrans" cxnId="{3BA50688-4469-4FCC-B3C4-895013CD2DFB}">
      <dgm:prSet/>
      <dgm:spPr/>
      <dgm:t>
        <a:bodyPr/>
        <a:lstStyle/>
        <a:p>
          <a:endParaRPr lang="de-AT"/>
        </a:p>
      </dgm:t>
    </dgm:pt>
    <dgm:pt modelId="{0DDCE3F1-EF67-4A2D-9696-DF21CE359A0F}" type="sibTrans" cxnId="{3BA50688-4469-4FCC-B3C4-895013CD2DFB}">
      <dgm:prSet/>
      <dgm:spPr/>
      <dgm:t>
        <a:bodyPr/>
        <a:lstStyle/>
        <a:p>
          <a:endParaRPr lang="de-AT"/>
        </a:p>
      </dgm:t>
    </dgm:pt>
    <dgm:pt modelId="{5916501C-0974-44BE-90F6-38E1117DE5FC}">
      <dgm:prSet phldrT="[Text]"/>
      <dgm:spPr/>
      <dgm:t>
        <a:bodyPr/>
        <a:lstStyle/>
        <a:p>
          <a:r>
            <a:rPr lang="de-AT" dirty="0" smtClean="0"/>
            <a:t>Vorteile</a:t>
          </a:r>
          <a:endParaRPr lang="de-AT" dirty="0"/>
        </a:p>
      </dgm:t>
    </dgm:pt>
    <dgm:pt modelId="{C9CB80EC-964A-4DE3-9B07-67787D02CF10}" type="parTrans" cxnId="{21C4583D-2C35-451A-8C31-A9BB6E78E60F}">
      <dgm:prSet/>
      <dgm:spPr/>
      <dgm:t>
        <a:bodyPr/>
        <a:lstStyle/>
        <a:p>
          <a:endParaRPr lang="de-AT"/>
        </a:p>
      </dgm:t>
    </dgm:pt>
    <dgm:pt modelId="{26817788-A537-49CF-8E65-47FB58E2B753}" type="sibTrans" cxnId="{21C4583D-2C35-451A-8C31-A9BB6E78E60F}">
      <dgm:prSet/>
      <dgm:spPr/>
      <dgm:t>
        <a:bodyPr/>
        <a:lstStyle/>
        <a:p>
          <a:endParaRPr lang="de-AT"/>
        </a:p>
      </dgm:t>
    </dgm:pt>
    <dgm:pt modelId="{EF12581C-EE23-460B-B698-4EB000333D99}">
      <dgm:prSet phldrT="[Text]"/>
      <dgm:spPr/>
      <dgm:t>
        <a:bodyPr/>
        <a:lstStyle/>
        <a:p>
          <a:r>
            <a:rPr lang="de-AT" dirty="0" smtClean="0"/>
            <a:t>Direkt mit den Originalen verlinkt</a:t>
          </a:r>
          <a:endParaRPr lang="de-AT" dirty="0"/>
        </a:p>
      </dgm:t>
    </dgm:pt>
    <dgm:pt modelId="{FB83650E-5051-4A2F-B6BE-346A820A02C5}" type="parTrans" cxnId="{93FE4A98-032B-4C92-9B39-7247C0812B9D}">
      <dgm:prSet/>
      <dgm:spPr/>
      <dgm:t>
        <a:bodyPr/>
        <a:lstStyle/>
        <a:p>
          <a:endParaRPr lang="de-AT"/>
        </a:p>
      </dgm:t>
    </dgm:pt>
    <dgm:pt modelId="{0B6157F0-991E-4FD0-A86D-3CD3F250AB4F}" type="sibTrans" cxnId="{93FE4A98-032B-4C92-9B39-7247C0812B9D}">
      <dgm:prSet/>
      <dgm:spPr/>
      <dgm:t>
        <a:bodyPr/>
        <a:lstStyle/>
        <a:p>
          <a:endParaRPr lang="de-AT"/>
        </a:p>
      </dgm:t>
    </dgm:pt>
    <dgm:pt modelId="{96730F4C-ABBD-4F4A-818C-93AA009C2AB3}" type="pres">
      <dgm:prSet presAssocID="{4512FB48-E676-44BA-8484-3E6687FAB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F59A2372-507C-42B0-ACC0-85BFF7B25A06}" type="pres">
      <dgm:prSet presAssocID="{5916501C-0974-44BE-90F6-38E1117DE5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4691A92-C806-4A28-A640-AE1BCF52C149}" type="pres">
      <dgm:prSet presAssocID="{5916501C-0974-44BE-90F6-38E1117DE5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934E7A81-2D23-4C63-8F30-0CDF8E908EC8}" srcId="{5916501C-0974-44BE-90F6-38E1117DE5FC}" destId="{8B9EF873-DFBB-4CF7-8014-D249882B045D}" srcOrd="0" destOrd="0" parTransId="{53494E3B-AFAE-4DBB-8711-8316D790BC5B}" sibTransId="{AD13F34C-5A0C-4214-A3D0-F22D158E9B27}"/>
    <dgm:cxn modelId="{9F4BEEAB-2114-40C6-AE99-B9901420440D}" type="presOf" srcId="{8B9EF873-DFBB-4CF7-8014-D249882B045D}" destId="{F4691A92-C806-4A28-A640-AE1BCF52C149}" srcOrd="0" destOrd="0" presId="urn:microsoft.com/office/officeart/2005/8/layout/vList2"/>
    <dgm:cxn modelId="{1801839B-7468-42CE-A945-25AEE4F94AC8}" type="presOf" srcId="{3299CF51-5E13-4E55-AFE0-1A319923FD23}" destId="{F4691A92-C806-4A28-A640-AE1BCF52C149}" srcOrd="0" destOrd="2" presId="urn:microsoft.com/office/officeart/2005/8/layout/vList2"/>
    <dgm:cxn modelId="{F9A6CE1B-D191-4E4A-A9E2-2270466FCABC}" srcId="{5916501C-0974-44BE-90F6-38E1117DE5FC}" destId="{3299CF51-5E13-4E55-AFE0-1A319923FD23}" srcOrd="2" destOrd="0" parTransId="{6F579CF8-4FF3-4FC1-85DC-A454C9D7460B}" sibTransId="{DADAC600-F75D-44A9-82F3-20DA30E3DE0B}"/>
    <dgm:cxn modelId="{BF8DA2E5-68FC-4DD3-A9EF-2FCD1DD5EA0E}" type="presOf" srcId="{4512FB48-E676-44BA-8484-3E6687FAB9EE}" destId="{96730F4C-ABBD-4F4A-818C-93AA009C2AB3}" srcOrd="0" destOrd="0" presId="urn:microsoft.com/office/officeart/2005/8/layout/vList2"/>
    <dgm:cxn modelId="{821409C9-1903-4FD5-9395-6C2568D93743}" type="presOf" srcId="{EF12581C-EE23-460B-B698-4EB000333D99}" destId="{F4691A92-C806-4A28-A640-AE1BCF52C149}" srcOrd="0" destOrd="5" presId="urn:microsoft.com/office/officeart/2005/8/layout/vList2"/>
    <dgm:cxn modelId="{74EB3310-FDDA-4EAF-BB77-9BEBC1960D0D}" type="presOf" srcId="{5916501C-0974-44BE-90F6-38E1117DE5FC}" destId="{F59A2372-507C-42B0-ACC0-85BFF7B25A06}" srcOrd="0" destOrd="0" presId="urn:microsoft.com/office/officeart/2005/8/layout/vList2"/>
    <dgm:cxn modelId="{6103AA44-D04D-44EE-9987-1D5EED567CEB}" type="presOf" srcId="{6E42F4A3-0741-4B58-A0B5-53246A012E34}" destId="{F4691A92-C806-4A28-A640-AE1BCF52C149}" srcOrd="0" destOrd="1" presId="urn:microsoft.com/office/officeart/2005/8/layout/vList2"/>
    <dgm:cxn modelId="{911F394E-6D3D-4115-A947-895827625FCC}" srcId="{5916501C-0974-44BE-90F6-38E1117DE5FC}" destId="{094166B7-06E9-4335-9575-764654412B83}" srcOrd="4" destOrd="0" parTransId="{858C5DEE-1521-43A3-8068-E4580871FDAA}" sibTransId="{DF5A2038-F768-4A37-A77D-5F843F3C8A8E}"/>
    <dgm:cxn modelId="{3BA50688-4469-4FCC-B3C4-895013CD2DFB}" srcId="{5916501C-0974-44BE-90F6-38E1117DE5FC}" destId="{6E42F4A3-0741-4B58-A0B5-53246A012E34}" srcOrd="1" destOrd="0" parTransId="{A6CF90E7-8A98-4DA4-8AD1-8F56F221647C}" sibTransId="{0DDCE3F1-EF67-4A2D-9696-DF21CE359A0F}"/>
    <dgm:cxn modelId="{21C4583D-2C35-451A-8C31-A9BB6E78E60F}" srcId="{4512FB48-E676-44BA-8484-3E6687FAB9EE}" destId="{5916501C-0974-44BE-90F6-38E1117DE5FC}" srcOrd="0" destOrd="0" parTransId="{C9CB80EC-964A-4DE3-9B07-67787D02CF10}" sibTransId="{26817788-A537-49CF-8E65-47FB58E2B753}"/>
    <dgm:cxn modelId="{3DF5A89E-2C6C-4FEC-8DFB-A5617CA78DC7}" type="presOf" srcId="{094166B7-06E9-4335-9575-764654412B83}" destId="{F4691A92-C806-4A28-A640-AE1BCF52C149}" srcOrd="0" destOrd="4" presId="urn:microsoft.com/office/officeart/2005/8/layout/vList2"/>
    <dgm:cxn modelId="{BBBC8278-C48E-4B4F-B979-50C1CE797C3B}" type="presOf" srcId="{6F8AA09A-3DC3-482C-B812-013414542C69}" destId="{F4691A92-C806-4A28-A640-AE1BCF52C149}" srcOrd="0" destOrd="3" presId="urn:microsoft.com/office/officeart/2005/8/layout/vList2"/>
    <dgm:cxn modelId="{93FE4A98-032B-4C92-9B39-7247C0812B9D}" srcId="{5916501C-0974-44BE-90F6-38E1117DE5FC}" destId="{EF12581C-EE23-460B-B698-4EB000333D99}" srcOrd="5" destOrd="0" parTransId="{FB83650E-5051-4A2F-B6BE-346A820A02C5}" sibTransId="{0B6157F0-991E-4FD0-A86D-3CD3F250AB4F}"/>
    <dgm:cxn modelId="{84310D6F-9350-4FC9-B350-BA898BF8F426}" srcId="{5916501C-0974-44BE-90F6-38E1117DE5FC}" destId="{6F8AA09A-3DC3-482C-B812-013414542C69}" srcOrd="3" destOrd="0" parTransId="{AEAF3416-5D80-45B4-9A11-3EB5F9CAD16D}" sibTransId="{59A3CA32-4CC9-4017-A4C4-4695E5CA787E}"/>
    <dgm:cxn modelId="{0CE79BC6-77D7-47A3-931A-D344964B9FC8}" type="presParOf" srcId="{96730F4C-ABBD-4F4A-818C-93AA009C2AB3}" destId="{F59A2372-507C-42B0-ACC0-85BFF7B25A06}" srcOrd="0" destOrd="0" presId="urn:microsoft.com/office/officeart/2005/8/layout/vList2"/>
    <dgm:cxn modelId="{9419CB3F-2BAF-4D90-BD30-056C7B5B609B}" type="presParOf" srcId="{96730F4C-ABBD-4F4A-818C-93AA009C2AB3}" destId="{F4691A92-C806-4A28-A640-AE1BCF52C1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090E4-F0B6-4A05-9FAC-BEF29AB7E0B3}">
      <dsp:nvSpPr>
        <dsp:cNvPr id="0" name=""/>
        <dsp:cNvSpPr/>
      </dsp:nvSpPr>
      <dsp:spPr>
        <a:xfrm>
          <a:off x="3960439" y="1780959"/>
          <a:ext cx="2802040" cy="48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52"/>
              </a:lnTo>
              <a:lnTo>
                <a:pt x="2802040" y="243152"/>
              </a:lnTo>
              <a:lnTo>
                <a:pt x="2802040" y="4863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DC666-4AB5-4356-87AA-F826B1F956BC}">
      <dsp:nvSpPr>
        <dsp:cNvPr id="0" name=""/>
        <dsp:cNvSpPr/>
      </dsp:nvSpPr>
      <dsp:spPr>
        <a:xfrm>
          <a:off x="3914719" y="1780959"/>
          <a:ext cx="91440" cy="48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3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E0825-F470-407D-9D23-FFF63207A9BE}">
      <dsp:nvSpPr>
        <dsp:cNvPr id="0" name=""/>
        <dsp:cNvSpPr/>
      </dsp:nvSpPr>
      <dsp:spPr>
        <a:xfrm>
          <a:off x="1158399" y="1780959"/>
          <a:ext cx="2802040" cy="486304"/>
        </a:xfrm>
        <a:custGeom>
          <a:avLst/>
          <a:gdLst/>
          <a:ahLst/>
          <a:cxnLst/>
          <a:rect l="0" t="0" r="0" b="0"/>
          <a:pathLst>
            <a:path>
              <a:moveTo>
                <a:pt x="2802040" y="0"/>
              </a:moveTo>
              <a:lnTo>
                <a:pt x="2802040" y="243152"/>
              </a:lnTo>
              <a:lnTo>
                <a:pt x="0" y="243152"/>
              </a:lnTo>
              <a:lnTo>
                <a:pt x="0" y="4863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2D293-D39A-4738-984B-59E2E7D47DD4}">
      <dsp:nvSpPr>
        <dsp:cNvPr id="0" name=""/>
        <dsp:cNvSpPr/>
      </dsp:nvSpPr>
      <dsp:spPr>
        <a:xfrm>
          <a:off x="3381506" y="623091"/>
          <a:ext cx="1157867" cy="115786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CECAB-F49B-4C94-B78F-0AE20F10D418}">
      <dsp:nvSpPr>
        <dsp:cNvPr id="0" name=""/>
        <dsp:cNvSpPr/>
      </dsp:nvSpPr>
      <dsp:spPr>
        <a:xfrm>
          <a:off x="3381506" y="623091"/>
          <a:ext cx="1157867" cy="115786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51DCC-7561-482A-982C-BA35C8D555B4}">
      <dsp:nvSpPr>
        <dsp:cNvPr id="0" name=""/>
        <dsp:cNvSpPr/>
      </dsp:nvSpPr>
      <dsp:spPr>
        <a:xfrm>
          <a:off x="2802572" y="831508"/>
          <a:ext cx="2315735" cy="7410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MOM - CA</a:t>
          </a:r>
          <a:endParaRPr lang="de-AT" sz="2800" kern="1200" dirty="0"/>
        </a:p>
      </dsp:txBody>
      <dsp:txXfrm>
        <a:off x="2802572" y="831508"/>
        <a:ext cx="2315735" cy="741035"/>
      </dsp:txXfrm>
    </dsp:sp>
    <dsp:sp modelId="{F6C8292F-BB15-4251-953B-131D4C16E54B}">
      <dsp:nvSpPr>
        <dsp:cNvPr id="0" name=""/>
        <dsp:cNvSpPr/>
      </dsp:nvSpPr>
      <dsp:spPr>
        <a:xfrm>
          <a:off x="579465" y="2267264"/>
          <a:ext cx="1157867" cy="115786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0576D-BEC9-47A8-8F0F-799C968C41AB}">
      <dsp:nvSpPr>
        <dsp:cNvPr id="0" name=""/>
        <dsp:cNvSpPr/>
      </dsp:nvSpPr>
      <dsp:spPr>
        <a:xfrm>
          <a:off x="579465" y="2267264"/>
          <a:ext cx="1157867" cy="115786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8690-FF21-4540-9F11-4760985DDF2D}">
      <dsp:nvSpPr>
        <dsp:cNvPr id="0" name=""/>
        <dsp:cNvSpPr/>
      </dsp:nvSpPr>
      <dsp:spPr>
        <a:xfrm>
          <a:off x="531" y="2475680"/>
          <a:ext cx="2315735" cy="7410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Änderung</a:t>
          </a:r>
          <a:endParaRPr lang="de-AT" sz="3400" kern="1200" dirty="0"/>
        </a:p>
      </dsp:txBody>
      <dsp:txXfrm>
        <a:off x="531" y="2475680"/>
        <a:ext cx="2315735" cy="741035"/>
      </dsp:txXfrm>
    </dsp:sp>
    <dsp:sp modelId="{D7D1A03E-7EB1-432E-B60E-52A7A62C3712}">
      <dsp:nvSpPr>
        <dsp:cNvPr id="0" name=""/>
        <dsp:cNvSpPr/>
      </dsp:nvSpPr>
      <dsp:spPr>
        <a:xfrm>
          <a:off x="3381506" y="2267264"/>
          <a:ext cx="1157867" cy="115786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77A52-369D-4FF9-BA7F-89B31D7363D3}">
      <dsp:nvSpPr>
        <dsp:cNvPr id="0" name=""/>
        <dsp:cNvSpPr/>
      </dsp:nvSpPr>
      <dsp:spPr>
        <a:xfrm>
          <a:off x="3381506" y="2267264"/>
          <a:ext cx="1157867" cy="115786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5089E-0D19-49AC-841A-A8F43B1BE963}">
      <dsp:nvSpPr>
        <dsp:cNvPr id="0" name=""/>
        <dsp:cNvSpPr/>
      </dsp:nvSpPr>
      <dsp:spPr>
        <a:xfrm>
          <a:off x="2802572" y="2475680"/>
          <a:ext cx="2315735" cy="7410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Speicherung</a:t>
          </a:r>
          <a:endParaRPr lang="de-AT" sz="3400" kern="1200" dirty="0"/>
        </a:p>
      </dsp:txBody>
      <dsp:txXfrm>
        <a:off x="2802572" y="2475680"/>
        <a:ext cx="2315735" cy="741035"/>
      </dsp:txXfrm>
    </dsp:sp>
    <dsp:sp modelId="{A56C3EFD-440B-4889-81F2-D3BFCF677FD9}">
      <dsp:nvSpPr>
        <dsp:cNvPr id="0" name=""/>
        <dsp:cNvSpPr/>
      </dsp:nvSpPr>
      <dsp:spPr>
        <a:xfrm>
          <a:off x="6183546" y="2267264"/>
          <a:ext cx="1157867" cy="115786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014DB-B787-406A-B85E-0D64BB0C8A59}">
      <dsp:nvSpPr>
        <dsp:cNvPr id="0" name=""/>
        <dsp:cNvSpPr/>
      </dsp:nvSpPr>
      <dsp:spPr>
        <a:xfrm>
          <a:off x="6183546" y="2267264"/>
          <a:ext cx="1157867" cy="115786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33F1B-B31B-48A3-8918-A16CD26458FE}">
      <dsp:nvSpPr>
        <dsp:cNvPr id="0" name=""/>
        <dsp:cNvSpPr/>
      </dsp:nvSpPr>
      <dsp:spPr>
        <a:xfrm>
          <a:off x="5604612" y="2475680"/>
          <a:ext cx="2315735" cy="7410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Präsentation</a:t>
          </a:r>
          <a:endParaRPr lang="de-AT" sz="3400" kern="1200" dirty="0"/>
        </a:p>
      </dsp:txBody>
      <dsp:txXfrm>
        <a:off x="5604612" y="2475680"/>
        <a:ext cx="2315735" cy="74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8CCBD-5E93-4A79-9AE8-952024A58DFA}">
      <dsp:nvSpPr>
        <dsp:cNvPr id="0" name=""/>
        <dsp:cNvSpPr/>
      </dsp:nvSpPr>
      <dsp:spPr>
        <a:xfrm>
          <a:off x="-2383832" y="-368353"/>
          <a:ext cx="2846898" cy="2846898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969C7-B037-4190-A30B-C198C776A8D7}">
      <dsp:nvSpPr>
        <dsp:cNvPr id="0" name=""/>
        <dsp:cNvSpPr/>
      </dsp:nvSpPr>
      <dsp:spPr>
        <a:xfrm>
          <a:off x="297687" y="211019"/>
          <a:ext cx="3302048" cy="422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99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900" kern="1200" dirty="0" smtClean="0"/>
            <a:t>Abgebildete </a:t>
          </a:r>
          <a:r>
            <a:rPr lang="de-AT" sz="1900" kern="1200" dirty="0" err="1" smtClean="0"/>
            <a:t>Archivtektoniken</a:t>
          </a:r>
          <a:endParaRPr lang="de-AT" sz="1900" kern="1200" dirty="0"/>
        </a:p>
      </dsp:txBody>
      <dsp:txXfrm>
        <a:off x="297687" y="211019"/>
        <a:ext cx="3302048" cy="422038"/>
      </dsp:txXfrm>
    </dsp:sp>
    <dsp:sp modelId="{F006D96C-9DB7-46D7-B06B-20AF3F8CB583}">
      <dsp:nvSpPr>
        <dsp:cNvPr id="0" name=""/>
        <dsp:cNvSpPr/>
      </dsp:nvSpPr>
      <dsp:spPr>
        <a:xfrm>
          <a:off x="33913" y="158264"/>
          <a:ext cx="527548" cy="527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BE5EB-FBD4-47D9-B389-98C524BD2014}">
      <dsp:nvSpPr>
        <dsp:cNvPr id="0" name=""/>
        <dsp:cNvSpPr/>
      </dsp:nvSpPr>
      <dsp:spPr>
        <a:xfrm>
          <a:off x="451098" y="844076"/>
          <a:ext cx="3148637" cy="422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99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900" kern="1200" dirty="0" smtClean="0"/>
            <a:t>Virtuelle Sammlungen</a:t>
          </a:r>
          <a:endParaRPr lang="de-AT" sz="1900" kern="1200" dirty="0"/>
        </a:p>
      </dsp:txBody>
      <dsp:txXfrm>
        <a:off x="451098" y="844076"/>
        <a:ext cx="3148637" cy="422038"/>
      </dsp:txXfrm>
    </dsp:sp>
    <dsp:sp modelId="{BB2034BF-9F5A-4CCF-8157-4B3A28EC5C02}">
      <dsp:nvSpPr>
        <dsp:cNvPr id="0" name=""/>
        <dsp:cNvSpPr/>
      </dsp:nvSpPr>
      <dsp:spPr>
        <a:xfrm>
          <a:off x="187324" y="791322"/>
          <a:ext cx="527548" cy="527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BF605-B0AC-42A9-B07F-A8D38D2EEFD6}">
      <dsp:nvSpPr>
        <dsp:cNvPr id="0" name=""/>
        <dsp:cNvSpPr/>
      </dsp:nvSpPr>
      <dsp:spPr>
        <a:xfrm>
          <a:off x="297687" y="1477134"/>
          <a:ext cx="3302048" cy="422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99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900" kern="1200" dirty="0" smtClean="0"/>
            <a:t>Komplexe Suchfunktion</a:t>
          </a:r>
          <a:endParaRPr lang="de-AT" sz="1900" kern="1200" dirty="0"/>
        </a:p>
      </dsp:txBody>
      <dsp:txXfrm>
        <a:off x="297687" y="1477134"/>
        <a:ext cx="3302048" cy="422038"/>
      </dsp:txXfrm>
    </dsp:sp>
    <dsp:sp modelId="{1B9A5234-D926-4EC9-A8FB-F4CFA5A7C4AB}">
      <dsp:nvSpPr>
        <dsp:cNvPr id="0" name=""/>
        <dsp:cNvSpPr/>
      </dsp:nvSpPr>
      <dsp:spPr>
        <a:xfrm>
          <a:off x="33913" y="1424379"/>
          <a:ext cx="527548" cy="527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2372-507C-42B0-ACC0-85BFF7B25A06}">
      <dsp:nvSpPr>
        <dsp:cNvPr id="0" name=""/>
        <dsp:cNvSpPr/>
      </dsp:nvSpPr>
      <dsp:spPr>
        <a:xfrm>
          <a:off x="0" y="94772"/>
          <a:ext cx="6096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Vorteile</a:t>
          </a:r>
          <a:endParaRPr lang="de-AT" sz="3700" kern="1200" dirty="0"/>
        </a:p>
      </dsp:txBody>
      <dsp:txXfrm>
        <a:off x="43321" y="138093"/>
        <a:ext cx="6009358" cy="800803"/>
      </dsp:txXfrm>
    </dsp:sp>
    <dsp:sp modelId="{F4691A92-C806-4A28-A640-AE1BCF52C149}">
      <dsp:nvSpPr>
        <dsp:cNvPr id="0" name=""/>
        <dsp:cNvSpPr/>
      </dsp:nvSpPr>
      <dsp:spPr>
        <a:xfrm>
          <a:off x="0" y="982217"/>
          <a:ext cx="6096000" cy="29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Komfortabler Import</a:t>
          </a:r>
          <a:endParaRPr lang="de-A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Komplette Archivtektonik sichtbar</a:t>
          </a:r>
          <a:endParaRPr lang="de-A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Suche in allen Archiven gleichzeitig</a:t>
          </a:r>
          <a:endParaRPr lang="de-A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Standardkonform</a:t>
          </a:r>
          <a:endParaRPr lang="de-A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Flexibler Export</a:t>
          </a:r>
          <a:endParaRPr lang="de-A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900" kern="1200" dirty="0" smtClean="0"/>
            <a:t>Direkt mit den Originalen verlinkt</a:t>
          </a:r>
          <a:endParaRPr lang="de-AT" sz="2900" kern="1200" dirty="0"/>
        </a:p>
      </dsp:txBody>
      <dsp:txXfrm>
        <a:off x="0" y="982217"/>
        <a:ext cx="6096000" cy="298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ACF06-BBD0-476E-A34E-CD44A0D321AA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1312-3638-4E48-A40B-FCFA5E68EA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99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Versuche</a:t>
            </a:r>
            <a:r>
              <a:rPr lang="de-AT" baseline="0" dirty="0" smtClean="0"/>
              <a:t> mich knapp zu halten</a:t>
            </a:r>
          </a:p>
          <a:p>
            <a:r>
              <a:rPr lang="de-AT" baseline="0" dirty="0" smtClean="0"/>
              <a:t>Kurzen Einblick in die meisten technischen Facetten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977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err="1" smtClean="0"/>
              <a:t>Naheliegendster</a:t>
            </a:r>
            <a:r>
              <a:rPr lang="de-AT" dirty="0" smtClean="0"/>
              <a:t> Weg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Komplett digital (am Computer) neu herstellen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„Born Digital“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6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Import aus bereits bestehenden</a:t>
            </a:r>
            <a:r>
              <a:rPr lang="de-AT" baseline="0" dirty="0" smtClean="0"/>
              <a:t> digitalen Systemen.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Kann verschiedenste Formate haben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Entweder eine Dateistruktur oder in einer Datenbank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Digitale Formate sind gut ineinander konvertierbar</a:t>
            </a:r>
          </a:p>
          <a:p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6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Erzeugen aus bereits vorhandenen Quellen (</a:t>
            </a:r>
            <a:r>
              <a:rPr lang="de-AT" dirty="0" err="1" smtClean="0"/>
              <a:t>Findmittel</a:t>
            </a:r>
            <a:r>
              <a:rPr lang="de-AT" dirty="0" smtClean="0"/>
              <a:t>,</a:t>
            </a:r>
            <a:r>
              <a:rPr lang="de-AT" baseline="0" dirty="0" smtClean="0"/>
              <a:t> Analoge Urkundenbücher,…)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Digitalisieren durch Scannen und Fotografieren mit OCR (oder Lesen, dann vergleichbar mit der Neuerstellung)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Korrektur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Speicherung in einem geeigneten Format und Medium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756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Bei Monasterium</a:t>
            </a:r>
            <a:r>
              <a:rPr lang="de-AT" baseline="0" dirty="0" smtClean="0"/>
              <a:t> werden alle drei Arten eingesetzt, je nachdem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Speicherung im XML Format in Dateien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Nach dem MOM-CEI Schema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3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XML ist eine</a:t>
            </a:r>
            <a:r>
              <a:rPr lang="de-AT" baseline="0" dirty="0" smtClean="0"/>
              <a:t> Metasprache zur Auszeichnung von Metadaten in Textdokumenten</a:t>
            </a:r>
            <a:endParaRPr lang="de-AT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CEI</a:t>
            </a:r>
            <a:r>
              <a:rPr lang="de-AT" baseline="0" dirty="0" smtClean="0"/>
              <a:t> = XML Schema speziell zur Auszeichnung von Metadaten für Urkunden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Abart des TEI Dialekts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Text Encoding Initiative, International im Einsatz</a:t>
            </a:r>
          </a:p>
          <a:p>
            <a:pPr marL="171450" indent="-171450">
              <a:buFont typeface="Arial" pitchFamily="34" charset="0"/>
              <a:buChar char="•"/>
            </a:pPr>
            <a:endParaRPr lang="de-AT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MOM-CEI wird an der Uni Köln speziell für MOM-CA entwickelt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600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Grundlegendes MOM-CEI Gerüst</a:t>
            </a:r>
            <a:r>
              <a:rPr lang="de-AT" baseline="0" dirty="0" smtClean="0"/>
              <a:t> aus der Datenbank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679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Drei Beispiele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Auszeichnung kann sehr ins Detail gehen</a:t>
            </a:r>
            <a:r>
              <a:rPr lang="de-AT" baseline="0" dirty="0" smtClean="0"/>
              <a:t> und alle Facetten des Originals umfassen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67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Die einzelnen Dateien müssen benutzbar</a:t>
            </a:r>
            <a:r>
              <a:rPr lang="de-AT" baseline="0" dirty="0" smtClean="0"/>
              <a:t> gemacht werden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Unterschiedliche Möglichkeiten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Ich gehe nur auf eine davon ein, sie ist sehr weit verbreitet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97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Im Zentrum steht eine Datenbank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dirty="0" smtClean="0"/>
              <a:t>Kann</a:t>
            </a:r>
            <a:r>
              <a:rPr lang="de-AT" baseline="0" dirty="0" smtClean="0"/>
              <a:t> verschieden aufgebaut sein (Microsoft Access, MySQL, </a:t>
            </a:r>
            <a:r>
              <a:rPr lang="de-AT" baseline="0" dirty="0" err="1" smtClean="0"/>
              <a:t>eXist</a:t>
            </a:r>
            <a:r>
              <a:rPr lang="de-AT" baseline="0" dirty="0" smtClean="0"/>
              <a:t>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AT" baseline="0" dirty="0" smtClean="0"/>
              <a:t>Hinein kommen die Bilder verknüpft mit den Metadaten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Inhaltlich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Archivtektonisch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AT" baseline="0" dirty="0" smtClean="0"/>
              <a:t>Ist über Benutzerabfragen zugänglich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48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Bei MOM passiert dies mit einer XML</a:t>
            </a:r>
            <a:r>
              <a:rPr lang="de-AT" baseline="0" dirty="0" smtClean="0"/>
              <a:t> Datenbank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Intern eine Kombination aus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EAG		Archivbeschreibungen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EAD		Bestandsbeschreibungen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MOM-CEI	Beschreibung auf Urkundenebene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64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Weg vom Original ins Internet</a:t>
            </a:r>
          </a:p>
          <a:p>
            <a:r>
              <a:rPr lang="de-AT" dirty="0" smtClean="0"/>
              <a:t>Als</a:t>
            </a:r>
            <a:r>
              <a:rPr lang="de-AT" baseline="0" dirty="0" smtClean="0"/>
              <a:t> Stufen darstellbar</a:t>
            </a:r>
          </a:p>
          <a:p>
            <a:r>
              <a:rPr lang="de-AT" baseline="0" dirty="0" smtClean="0"/>
              <a:t>Im Folgenden die Stufen erklärt</a:t>
            </a:r>
          </a:p>
          <a:p>
            <a:r>
              <a:rPr lang="de-AT" baseline="0" dirty="0" smtClean="0"/>
              <a:t>Erst Theorie</a:t>
            </a:r>
          </a:p>
          <a:p>
            <a:r>
              <a:rPr lang="de-AT" baseline="0" dirty="0" smtClean="0"/>
              <a:t>Dann immer umgehend Beispiele</a:t>
            </a:r>
          </a:p>
          <a:p>
            <a:r>
              <a:rPr lang="de-AT" baseline="0" dirty="0" smtClean="0"/>
              <a:t>Beispiele aus zwei Projekten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465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Benutzerfreundliche</a:t>
            </a:r>
            <a:r>
              <a:rPr lang="de-AT" baseline="0" dirty="0" smtClean="0"/>
              <a:t> Oberfläche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Einfacher Zugriff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Schnell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Komfortabel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138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Prinzipiell</a:t>
            </a:r>
            <a:r>
              <a:rPr lang="de-AT" baseline="0" dirty="0" smtClean="0"/>
              <a:t> auch Offline Möglich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Komplexes Beispiel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Illustriert das vorher gezeigte einfache Modell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Dateneingabe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Verwaltung und Speicherung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Ausgabe (Lesesaal)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975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Online - Rückkopplungsprozess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Änderungen</a:t>
            </a:r>
            <a:r>
              <a:rPr lang="de-AT" baseline="0" dirty="0" smtClean="0"/>
              <a:t> werden gespeichert und dargestellt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Das Dargestellte kann online wieder geändert werden und fließt zurück in die Datenbank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0433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Das</a:t>
            </a:r>
            <a:r>
              <a:rPr lang="de-AT" baseline="0" dirty="0" smtClean="0"/>
              <a:t> macht MOM-CA komfortabel nutzbar</a:t>
            </a:r>
          </a:p>
          <a:p>
            <a:r>
              <a:rPr lang="de-AT" baseline="0" dirty="0" smtClean="0"/>
              <a:t>Später in der Praxis mehr dazu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3547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Heute wird eine weltweite Vernetzung immer wichtiger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0046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Isolierte</a:t>
            </a:r>
            <a:r>
              <a:rPr lang="de-AT" baseline="0" dirty="0" smtClean="0"/>
              <a:t> Archive, zum Beispiel MOM-CA und BFL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Keine Wechselwirkungen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Heute ist es möglich, diese Inseln zu verbinden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Dies geschieht zum Beispiel im APE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6010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Wie</a:t>
            </a:r>
            <a:r>
              <a:rPr lang="de-AT" baseline="0" dirty="0" smtClean="0"/>
              <a:t> kommen die Daten ins APE?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dirty="0" smtClean="0"/>
              <a:t>Export der lokalen Datenbankinhalte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dirty="0" smtClean="0"/>
              <a:t>Inhaltliches Mapping, das heißt die</a:t>
            </a:r>
            <a:r>
              <a:rPr lang="de-AT" baseline="0" dirty="0" smtClean="0"/>
              <a:t> unterschiedlichen verwendeten Schemata in Einklang bringen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Die Daten konvertieren und auf ihre Gültigkeit nach dem neuen Schema überprüfen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115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Interner</a:t>
            </a:r>
            <a:r>
              <a:rPr lang="de-AT" baseline="0" dirty="0" smtClean="0"/>
              <a:t> Aufbau ähnlich MOM, auch XML Strukturen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EAD, EAG	Archivebene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EAC-CPF	Hersteller der Metadaten (Personen)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EDM, METS	Inhalt auf Objektebene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65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Hat einige Vorteile,</a:t>
            </a:r>
            <a:r>
              <a:rPr lang="de-AT" baseline="0" dirty="0" smtClean="0"/>
              <a:t> ähnlich wie MOM, aber es ist keine Bearbeitungsmöglichkeit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Dafür direkter Link zu den Originalquellen (In die originale Archivdatenbank)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Gesamte digitale europäische Archivlandschaft durchsuchbar.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3696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Was passiert weiter?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APE</a:t>
            </a:r>
            <a:r>
              <a:rPr lang="de-AT" baseline="0" dirty="0" smtClean="0"/>
              <a:t> fungiert als </a:t>
            </a:r>
            <a:r>
              <a:rPr lang="de-AT" baseline="0" dirty="0" err="1" smtClean="0"/>
              <a:t>Aggregator</a:t>
            </a:r>
            <a:r>
              <a:rPr lang="de-AT" baseline="0" dirty="0" smtClean="0"/>
              <a:t> von Archivinhalten für die </a:t>
            </a:r>
            <a:r>
              <a:rPr lang="de-AT" baseline="0" dirty="0" err="1" smtClean="0"/>
              <a:t>Europeana</a:t>
            </a:r>
            <a:endParaRPr lang="de-AT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Vision: sämtliche digital verfügbaren Daten (werden immer mehr), werden online einfach und schnell für die ganze Welt zugänglich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683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Heute schon erwähnt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Nur</a:t>
            </a:r>
            <a:r>
              <a:rPr lang="de-AT" baseline="0" dirty="0" smtClean="0"/>
              <a:t> kurz die Relevanten Fakten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Online Datenbank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Alles in einer Datenbank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Mehrere Länder mit &gt;80 Archiven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Mittelalterliche und Früh-Neuzeitliche Urkunden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812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Auch schon erwähnt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Höhere Ebene als Monasterium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Im Gegensatz zu Monasterium keine Eigenproduktion,</a:t>
            </a:r>
            <a:r>
              <a:rPr lang="de-AT" baseline="0" dirty="0" smtClean="0"/>
              <a:t> nur Aggregation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Europaweit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54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Erste</a:t>
            </a:r>
            <a:r>
              <a:rPr lang="de-AT" baseline="0" dirty="0" smtClean="0"/>
              <a:t> Stufe der Pyramide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Weg vom Original zu einem digitalen Objekt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Kann unterschiedlich realisiert sein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601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Ein </a:t>
            </a:r>
            <a:r>
              <a:rPr lang="de-AT" dirty="0" err="1" smtClean="0"/>
              <a:t>Digitalisat</a:t>
            </a:r>
            <a:r>
              <a:rPr lang="de-AT" dirty="0" smtClean="0"/>
              <a:t> in unserem Fall</a:t>
            </a:r>
            <a:r>
              <a:rPr lang="de-AT" baseline="0" dirty="0" smtClean="0"/>
              <a:t> besteht meistens aus zwei Bestandteilen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Bilder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Metadaten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Prinzipiell wäre aber auch z.B. ein Word Dokument ohne direktes Bild ein </a:t>
            </a:r>
            <a:r>
              <a:rPr lang="de-AT" baseline="0" dirty="0" err="1" smtClean="0"/>
              <a:t>Digitalisat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Als erstes zur Bilderstellung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033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Ausgangspunkt immer analoge Objekte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Aufnahme mit verschiedenen Geräten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Eventuell Nachbearbeitung</a:t>
            </a:r>
            <a:r>
              <a:rPr lang="de-AT" baseline="0" dirty="0" smtClean="0"/>
              <a:t> am Computer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Beschneiden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AT" baseline="0" dirty="0" smtClean="0"/>
              <a:t>Farbe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AT" baseline="0" dirty="0" smtClean="0"/>
              <a:t>Endpunkt ist eine oder mehrere Computerdateien (je nachdem)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165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Bilderstellung</a:t>
            </a:r>
            <a:r>
              <a:rPr lang="de-AT" baseline="0" dirty="0" smtClean="0"/>
              <a:t> bei Monasterium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Seit mehreren</a:t>
            </a:r>
            <a:r>
              <a:rPr lang="de-AT" baseline="0" dirty="0" smtClean="0"/>
              <a:t> Jahren im Einsatz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613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Zweite Facette eines </a:t>
            </a:r>
            <a:r>
              <a:rPr lang="de-AT" dirty="0" err="1" smtClean="0"/>
              <a:t>Digitalisats</a:t>
            </a:r>
            <a:endParaRPr lang="de-AT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AT" dirty="0" smtClean="0"/>
              <a:t>Metadaten bedeutet „Daten über Daten“,</a:t>
            </a:r>
            <a:r>
              <a:rPr lang="de-AT" baseline="0" dirty="0" smtClean="0"/>
              <a:t> also der „Inhalt“ eines Objektes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Komplex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baseline="0" dirty="0" smtClean="0"/>
              <a:t>Grundsätzlich drei Arten Metadaten zu bekommen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AT" baseline="0" dirty="0" smtClean="0"/>
              <a:t>Am Ende der verschiedenen Prozesse ein gleiches Ergebnis, die Metadaten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AT" baseline="0" dirty="0" smtClean="0"/>
              <a:t>Kann verschiedene Formate haben (später noch mehr zu den Formaten)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AT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1312-3638-4E48-A40B-FCFA5E68EAB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85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09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439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7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458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11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8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277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68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66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34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F6CF-ACA5-431D-B1DF-D06A59C04123}" type="datetimeFigureOut">
              <a:rPr lang="de-AT" smtClean="0"/>
              <a:t>21.05.2012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826B-ABA6-45C8-826A-EC7F5767969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02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7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Methodologie und Technologie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Technische Fragen zur online Publikation und Verfügbarmachung historischer Quellen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62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>
          <a:xfrm>
            <a:off x="2161555" y="1628800"/>
            <a:ext cx="5362773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Neuerstellung</a:t>
            </a:r>
            <a:endParaRPr lang="de-AT" dirty="0"/>
          </a:p>
        </p:txBody>
      </p:sp>
      <p:pic>
        <p:nvPicPr>
          <p:cNvPr id="7170" name="Picture 2" descr="D:\Dokumente\ICARUS\Präsentationen\2012 Budapest\NA-RBB_12240724_10_r (Goldbulle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6056"/>
            <a:ext cx="1947862" cy="29606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3563888" y="1912290"/>
            <a:ext cx="4299836" cy="3316910"/>
            <a:chOff x="3563888" y="1912290"/>
            <a:chExt cx="4299836" cy="3316910"/>
          </a:xfrm>
        </p:grpSpPr>
        <p:pic>
          <p:nvPicPr>
            <p:cNvPr id="7171" name="Picture 3" descr="D:\Dokumente\ICARUS\Präsentationen\2012 Budapest\oxyg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912290"/>
              <a:ext cx="2859676" cy="33169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Pfeil nach rechts 20"/>
            <p:cNvSpPr/>
            <p:nvPr/>
          </p:nvSpPr>
          <p:spPr>
            <a:xfrm>
              <a:off x="3563888" y="3012502"/>
              <a:ext cx="1080120" cy="68779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4502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Import</a:t>
            </a:r>
            <a:endParaRPr lang="de-AT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256710" y="1399370"/>
            <a:ext cx="4630579" cy="4002035"/>
            <a:chOff x="2256710" y="1399370"/>
            <a:chExt cx="4630579" cy="4002035"/>
          </a:xfrm>
        </p:grpSpPr>
        <p:sp>
          <p:nvSpPr>
            <p:cNvPr id="7" name="Freihandform 6"/>
            <p:cNvSpPr/>
            <p:nvPr/>
          </p:nvSpPr>
          <p:spPr>
            <a:xfrm>
              <a:off x="5552301" y="25965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280" tIns="164280" rIns="164280" bIns="164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200" kern="1200" dirty="0" smtClean="0"/>
                <a:t>TXT</a:t>
              </a:r>
              <a:endParaRPr lang="de-AT" sz="3200" kern="1200" dirty="0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2839405" y="1833241"/>
              <a:ext cx="3465188" cy="3568164"/>
              <a:chOff x="2839405" y="1833241"/>
              <a:chExt cx="3465188" cy="3568164"/>
            </a:xfrm>
          </p:grpSpPr>
          <p:sp>
            <p:nvSpPr>
              <p:cNvPr id="8" name="Freihandform 7"/>
              <p:cNvSpPr/>
              <p:nvPr/>
            </p:nvSpPr>
            <p:spPr>
              <a:xfrm>
                <a:off x="2839405" y="1833241"/>
                <a:ext cx="3465188" cy="34651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3461025" y="1852639"/>
                    </a:moveTo>
                    <a:arcTo wR="1732594" hR="1732594" stAng="21838381" swAng="1359213"/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ihandform 8"/>
              <p:cNvSpPr/>
              <p:nvPr/>
            </p:nvSpPr>
            <p:spPr>
              <a:xfrm>
                <a:off x="4922899" y="4533663"/>
                <a:ext cx="1334988" cy="867742"/>
              </a:xfrm>
              <a:custGeom>
                <a:avLst/>
                <a:gdLst>
                  <a:gd name="connsiteX0" fmla="*/ 0 w 1334988"/>
                  <a:gd name="connsiteY0" fmla="*/ 144627 h 867742"/>
                  <a:gd name="connsiteX1" fmla="*/ 144627 w 1334988"/>
                  <a:gd name="connsiteY1" fmla="*/ 0 h 867742"/>
                  <a:gd name="connsiteX2" fmla="*/ 1190361 w 1334988"/>
                  <a:gd name="connsiteY2" fmla="*/ 0 h 867742"/>
                  <a:gd name="connsiteX3" fmla="*/ 1334988 w 1334988"/>
                  <a:gd name="connsiteY3" fmla="*/ 144627 h 867742"/>
                  <a:gd name="connsiteX4" fmla="*/ 1334988 w 1334988"/>
                  <a:gd name="connsiteY4" fmla="*/ 723115 h 867742"/>
                  <a:gd name="connsiteX5" fmla="*/ 1190361 w 1334988"/>
                  <a:gd name="connsiteY5" fmla="*/ 867742 h 867742"/>
                  <a:gd name="connsiteX6" fmla="*/ 144627 w 1334988"/>
                  <a:gd name="connsiteY6" fmla="*/ 867742 h 867742"/>
                  <a:gd name="connsiteX7" fmla="*/ 0 w 1334988"/>
                  <a:gd name="connsiteY7" fmla="*/ 723115 h 867742"/>
                  <a:gd name="connsiteX8" fmla="*/ 0 w 1334988"/>
                  <a:gd name="connsiteY8" fmla="*/ 144627 h 86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8" h="867742">
                    <a:moveTo>
                      <a:pt x="0" y="144627"/>
                    </a:moveTo>
                    <a:cubicBezTo>
                      <a:pt x="0" y="64752"/>
                      <a:pt x="64752" y="0"/>
                      <a:pt x="144627" y="0"/>
                    </a:cubicBezTo>
                    <a:lnTo>
                      <a:pt x="1190361" y="0"/>
                    </a:lnTo>
                    <a:cubicBezTo>
                      <a:pt x="1270236" y="0"/>
                      <a:pt x="1334988" y="64752"/>
                      <a:pt x="1334988" y="144627"/>
                    </a:cubicBezTo>
                    <a:lnTo>
                      <a:pt x="1334988" y="723115"/>
                    </a:lnTo>
                    <a:cubicBezTo>
                      <a:pt x="1334988" y="802990"/>
                      <a:pt x="1270236" y="867742"/>
                      <a:pt x="1190361" y="867742"/>
                    </a:cubicBezTo>
                    <a:lnTo>
                      <a:pt x="144627" y="867742"/>
                    </a:lnTo>
                    <a:cubicBezTo>
                      <a:pt x="64752" y="867742"/>
                      <a:pt x="0" y="802990"/>
                      <a:pt x="0" y="723115"/>
                    </a:cubicBezTo>
                    <a:lnTo>
                      <a:pt x="0" y="144627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280" tIns="164280" rIns="164280" bIns="164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3200" kern="1200" dirty="0" smtClean="0"/>
                  <a:t>DOC</a:t>
                </a:r>
                <a:endParaRPr lang="de-AT" sz="3200" kern="1200" dirty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2839405" y="1833241"/>
              <a:ext cx="3465188" cy="3568164"/>
              <a:chOff x="2839405" y="1833241"/>
              <a:chExt cx="3465188" cy="3568164"/>
            </a:xfrm>
          </p:grpSpPr>
          <p:sp>
            <p:nvSpPr>
              <p:cNvPr id="10" name="Freihandform 9"/>
              <p:cNvSpPr/>
              <p:nvPr/>
            </p:nvSpPr>
            <p:spPr>
              <a:xfrm>
                <a:off x="2839405" y="1833241"/>
                <a:ext cx="3465188" cy="34651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945042" y="3452114"/>
                    </a:moveTo>
                    <a:arcTo wR="1732594" hR="1732594" stAng="4977406" swAng="845189"/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ihandform 10"/>
              <p:cNvSpPr/>
              <p:nvPr/>
            </p:nvSpPr>
            <p:spPr>
              <a:xfrm>
                <a:off x="2886112" y="4533663"/>
                <a:ext cx="1334988" cy="867742"/>
              </a:xfrm>
              <a:custGeom>
                <a:avLst/>
                <a:gdLst>
                  <a:gd name="connsiteX0" fmla="*/ 0 w 1334988"/>
                  <a:gd name="connsiteY0" fmla="*/ 144627 h 867742"/>
                  <a:gd name="connsiteX1" fmla="*/ 144627 w 1334988"/>
                  <a:gd name="connsiteY1" fmla="*/ 0 h 867742"/>
                  <a:gd name="connsiteX2" fmla="*/ 1190361 w 1334988"/>
                  <a:gd name="connsiteY2" fmla="*/ 0 h 867742"/>
                  <a:gd name="connsiteX3" fmla="*/ 1334988 w 1334988"/>
                  <a:gd name="connsiteY3" fmla="*/ 144627 h 867742"/>
                  <a:gd name="connsiteX4" fmla="*/ 1334988 w 1334988"/>
                  <a:gd name="connsiteY4" fmla="*/ 723115 h 867742"/>
                  <a:gd name="connsiteX5" fmla="*/ 1190361 w 1334988"/>
                  <a:gd name="connsiteY5" fmla="*/ 867742 h 867742"/>
                  <a:gd name="connsiteX6" fmla="*/ 144627 w 1334988"/>
                  <a:gd name="connsiteY6" fmla="*/ 867742 h 867742"/>
                  <a:gd name="connsiteX7" fmla="*/ 0 w 1334988"/>
                  <a:gd name="connsiteY7" fmla="*/ 723115 h 867742"/>
                  <a:gd name="connsiteX8" fmla="*/ 0 w 1334988"/>
                  <a:gd name="connsiteY8" fmla="*/ 144627 h 86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8" h="867742">
                    <a:moveTo>
                      <a:pt x="0" y="144627"/>
                    </a:moveTo>
                    <a:cubicBezTo>
                      <a:pt x="0" y="64752"/>
                      <a:pt x="64752" y="0"/>
                      <a:pt x="144627" y="0"/>
                    </a:cubicBezTo>
                    <a:lnTo>
                      <a:pt x="1190361" y="0"/>
                    </a:lnTo>
                    <a:cubicBezTo>
                      <a:pt x="1270236" y="0"/>
                      <a:pt x="1334988" y="64752"/>
                      <a:pt x="1334988" y="144627"/>
                    </a:cubicBezTo>
                    <a:lnTo>
                      <a:pt x="1334988" y="723115"/>
                    </a:lnTo>
                    <a:cubicBezTo>
                      <a:pt x="1334988" y="802990"/>
                      <a:pt x="1270236" y="867742"/>
                      <a:pt x="1190361" y="867742"/>
                    </a:cubicBezTo>
                    <a:lnTo>
                      <a:pt x="144627" y="867742"/>
                    </a:lnTo>
                    <a:cubicBezTo>
                      <a:pt x="64752" y="867742"/>
                      <a:pt x="0" y="802990"/>
                      <a:pt x="0" y="723115"/>
                    </a:cubicBezTo>
                    <a:lnTo>
                      <a:pt x="0" y="144627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280" tIns="164280" rIns="164280" bIns="164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3200" kern="1200" dirty="0" smtClean="0"/>
                  <a:t>EXCEL</a:t>
                </a:r>
                <a:endParaRPr lang="de-AT" sz="3200" kern="1200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2256710" y="1833241"/>
              <a:ext cx="4047883" cy="3465188"/>
              <a:chOff x="2256710" y="1833241"/>
              <a:chExt cx="4047883" cy="3465188"/>
            </a:xfrm>
          </p:grpSpPr>
          <p:sp>
            <p:nvSpPr>
              <p:cNvPr id="12" name="Freihandform 11"/>
              <p:cNvSpPr/>
              <p:nvPr/>
            </p:nvSpPr>
            <p:spPr>
              <a:xfrm>
                <a:off x="2839405" y="1833241"/>
                <a:ext cx="3465188" cy="34651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83747" y="2509097"/>
                    </a:moveTo>
                    <a:arcTo wR="1732594" hR="1732594" stAng="9202406" swAng="1359213"/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ihandform 12"/>
              <p:cNvSpPr/>
              <p:nvPr/>
            </p:nvSpPr>
            <p:spPr>
              <a:xfrm>
                <a:off x="2256710" y="2596563"/>
                <a:ext cx="1334988" cy="867742"/>
              </a:xfrm>
              <a:custGeom>
                <a:avLst/>
                <a:gdLst>
                  <a:gd name="connsiteX0" fmla="*/ 0 w 1334988"/>
                  <a:gd name="connsiteY0" fmla="*/ 144627 h 867742"/>
                  <a:gd name="connsiteX1" fmla="*/ 144627 w 1334988"/>
                  <a:gd name="connsiteY1" fmla="*/ 0 h 867742"/>
                  <a:gd name="connsiteX2" fmla="*/ 1190361 w 1334988"/>
                  <a:gd name="connsiteY2" fmla="*/ 0 h 867742"/>
                  <a:gd name="connsiteX3" fmla="*/ 1334988 w 1334988"/>
                  <a:gd name="connsiteY3" fmla="*/ 144627 h 867742"/>
                  <a:gd name="connsiteX4" fmla="*/ 1334988 w 1334988"/>
                  <a:gd name="connsiteY4" fmla="*/ 723115 h 867742"/>
                  <a:gd name="connsiteX5" fmla="*/ 1190361 w 1334988"/>
                  <a:gd name="connsiteY5" fmla="*/ 867742 h 867742"/>
                  <a:gd name="connsiteX6" fmla="*/ 144627 w 1334988"/>
                  <a:gd name="connsiteY6" fmla="*/ 867742 h 867742"/>
                  <a:gd name="connsiteX7" fmla="*/ 0 w 1334988"/>
                  <a:gd name="connsiteY7" fmla="*/ 723115 h 867742"/>
                  <a:gd name="connsiteX8" fmla="*/ 0 w 1334988"/>
                  <a:gd name="connsiteY8" fmla="*/ 144627 h 86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8" h="867742">
                    <a:moveTo>
                      <a:pt x="0" y="144627"/>
                    </a:moveTo>
                    <a:cubicBezTo>
                      <a:pt x="0" y="64752"/>
                      <a:pt x="64752" y="0"/>
                      <a:pt x="144627" y="0"/>
                    </a:cubicBezTo>
                    <a:lnTo>
                      <a:pt x="1190361" y="0"/>
                    </a:lnTo>
                    <a:cubicBezTo>
                      <a:pt x="1270236" y="0"/>
                      <a:pt x="1334988" y="64752"/>
                      <a:pt x="1334988" y="144627"/>
                    </a:cubicBezTo>
                    <a:lnTo>
                      <a:pt x="1334988" y="723115"/>
                    </a:lnTo>
                    <a:cubicBezTo>
                      <a:pt x="1334988" y="802990"/>
                      <a:pt x="1270236" y="867742"/>
                      <a:pt x="1190361" y="867742"/>
                    </a:cubicBezTo>
                    <a:lnTo>
                      <a:pt x="144627" y="867742"/>
                    </a:lnTo>
                    <a:cubicBezTo>
                      <a:pt x="64752" y="867742"/>
                      <a:pt x="0" y="802990"/>
                      <a:pt x="0" y="723115"/>
                    </a:cubicBezTo>
                    <a:lnTo>
                      <a:pt x="0" y="144627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280" tIns="164280" rIns="164280" bIns="164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3200" kern="1200" dirty="0" smtClean="0"/>
                  <a:t>SQL</a:t>
                </a:r>
                <a:endParaRPr lang="de-AT" sz="3200" kern="1200" dirty="0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2839405" y="1399370"/>
              <a:ext cx="3465188" cy="3899059"/>
              <a:chOff x="2839405" y="1399370"/>
              <a:chExt cx="3465188" cy="3899059"/>
            </a:xfrm>
          </p:grpSpPr>
          <p:sp>
            <p:nvSpPr>
              <p:cNvPr id="5" name="Freihandform 4"/>
              <p:cNvSpPr/>
              <p:nvPr/>
            </p:nvSpPr>
            <p:spPr>
              <a:xfrm>
                <a:off x="3904505" y="1399370"/>
                <a:ext cx="1334988" cy="867742"/>
              </a:xfrm>
              <a:custGeom>
                <a:avLst/>
                <a:gdLst>
                  <a:gd name="connsiteX0" fmla="*/ 0 w 1334988"/>
                  <a:gd name="connsiteY0" fmla="*/ 144627 h 867742"/>
                  <a:gd name="connsiteX1" fmla="*/ 144627 w 1334988"/>
                  <a:gd name="connsiteY1" fmla="*/ 0 h 867742"/>
                  <a:gd name="connsiteX2" fmla="*/ 1190361 w 1334988"/>
                  <a:gd name="connsiteY2" fmla="*/ 0 h 867742"/>
                  <a:gd name="connsiteX3" fmla="*/ 1334988 w 1334988"/>
                  <a:gd name="connsiteY3" fmla="*/ 144627 h 867742"/>
                  <a:gd name="connsiteX4" fmla="*/ 1334988 w 1334988"/>
                  <a:gd name="connsiteY4" fmla="*/ 723115 h 867742"/>
                  <a:gd name="connsiteX5" fmla="*/ 1190361 w 1334988"/>
                  <a:gd name="connsiteY5" fmla="*/ 867742 h 867742"/>
                  <a:gd name="connsiteX6" fmla="*/ 144627 w 1334988"/>
                  <a:gd name="connsiteY6" fmla="*/ 867742 h 867742"/>
                  <a:gd name="connsiteX7" fmla="*/ 0 w 1334988"/>
                  <a:gd name="connsiteY7" fmla="*/ 723115 h 867742"/>
                  <a:gd name="connsiteX8" fmla="*/ 0 w 1334988"/>
                  <a:gd name="connsiteY8" fmla="*/ 144627 h 867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8" h="867742">
                    <a:moveTo>
                      <a:pt x="0" y="144627"/>
                    </a:moveTo>
                    <a:cubicBezTo>
                      <a:pt x="0" y="64752"/>
                      <a:pt x="64752" y="0"/>
                      <a:pt x="144627" y="0"/>
                    </a:cubicBezTo>
                    <a:lnTo>
                      <a:pt x="1190361" y="0"/>
                    </a:lnTo>
                    <a:cubicBezTo>
                      <a:pt x="1270236" y="0"/>
                      <a:pt x="1334988" y="64752"/>
                      <a:pt x="1334988" y="144627"/>
                    </a:cubicBezTo>
                    <a:lnTo>
                      <a:pt x="1334988" y="723115"/>
                    </a:lnTo>
                    <a:cubicBezTo>
                      <a:pt x="1334988" y="802990"/>
                      <a:pt x="1270236" y="867742"/>
                      <a:pt x="1190361" y="867742"/>
                    </a:cubicBezTo>
                    <a:lnTo>
                      <a:pt x="144627" y="867742"/>
                    </a:lnTo>
                    <a:cubicBezTo>
                      <a:pt x="64752" y="867742"/>
                      <a:pt x="0" y="802990"/>
                      <a:pt x="0" y="723115"/>
                    </a:cubicBezTo>
                    <a:lnTo>
                      <a:pt x="0" y="144627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4280" tIns="164280" rIns="164280" bIns="164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3200" kern="1200" dirty="0" smtClean="0"/>
                  <a:t>XML</a:t>
                </a:r>
                <a:endParaRPr lang="de-AT" sz="3200" kern="1200" dirty="0"/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2839405" y="1833241"/>
                <a:ext cx="3465188" cy="34651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578672" y="220630"/>
                    </a:moveTo>
                    <a:arcTo wR="1732594" hR="1732594" stAng="17953853" swAng="1210876"/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ihandform 13"/>
              <p:cNvSpPr/>
              <p:nvPr/>
            </p:nvSpPr>
            <p:spPr>
              <a:xfrm>
                <a:off x="2839405" y="1833241"/>
                <a:ext cx="3465188" cy="346518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16846" y="605345"/>
                    </a:moveTo>
                    <a:arcTo wR="1732594" hR="1732594" stAng="13235271" swAng="1210876"/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239315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Ellipse 4116"/>
          <p:cNvSpPr/>
          <p:nvPr/>
        </p:nvSpPr>
        <p:spPr>
          <a:xfrm>
            <a:off x="1475657" y="1484784"/>
            <a:ext cx="6178252" cy="4108186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Retrokonversion</a:t>
            </a:r>
            <a:endParaRPr lang="de-AT" dirty="0"/>
          </a:p>
        </p:txBody>
      </p:sp>
      <p:grpSp>
        <p:nvGrpSpPr>
          <p:cNvPr id="4119" name="Gruppieren 4118"/>
          <p:cNvGrpSpPr/>
          <p:nvPr/>
        </p:nvGrpSpPr>
        <p:grpSpPr>
          <a:xfrm>
            <a:off x="1113283" y="1969556"/>
            <a:ext cx="2769074" cy="2221116"/>
            <a:chOff x="1113283" y="1969556"/>
            <a:chExt cx="2769074" cy="2221116"/>
          </a:xfrm>
        </p:grpSpPr>
        <p:pic>
          <p:nvPicPr>
            <p:cNvPr id="6147" name="Picture 3" descr="D:\Dokumente\ICARUS\Präsentationen\2012 Budapest\De_Wirtembergisches_Urkundenbuch_2_4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283" y="1969556"/>
              <a:ext cx="1656184" cy="222111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1971812" y="2541505"/>
              <a:ext cx="1910545" cy="1077218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3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AT" sz="3200" dirty="0" smtClean="0"/>
                <a:t>Analoge Daten</a:t>
              </a:r>
              <a:endParaRPr lang="de-AT" sz="3200" dirty="0"/>
            </a:p>
          </p:txBody>
        </p:sp>
      </p:grpSp>
      <p:grpSp>
        <p:nvGrpSpPr>
          <p:cNvPr id="4127" name="Gruppieren 4126"/>
          <p:cNvGrpSpPr/>
          <p:nvPr/>
        </p:nvGrpSpPr>
        <p:grpSpPr>
          <a:xfrm>
            <a:off x="3521473" y="1668942"/>
            <a:ext cx="2676580" cy="2521732"/>
            <a:chOff x="3521473" y="1668942"/>
            <a:chExt cx="2676580" cy="2521732"/>
          </a:xfrm>
        </p:grpSpPr>
        <p:pic>
          <p:nvPicPr>
            <p:cNvPr id="6149" name="Picture 5" descr="D:\Dokumente\ICARUS\Präsentationen\2012 Budapest\Bril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17" y="1685371"/>
              <a:ext cx="1224136" cy="1497580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521473" y="1668942"/>
              <a:ext cx="2016224" cy="584775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AT" sz="3200" dirty="0"/>
                <a:t>Korrektur</a:t>
              </a:r>
            </a:p>
          </p:txBody>
        </p:sp>
        <p:cxnSp>
          <p:nvCxnSpPr>
            <p:cNvPr id="28" name="Gekrümmte Verbindung 27"/>
            <p:cNvCxnSpPr>
              <a:endCxn id="6149" idx="1"/>
            </p:cNvCxnSpPr>
            <p:nvPr/>
          </p:nvCxnSpPr>
          <p:spPr>
            <a:xfrm rot="5400000" flipH="1" flipV="1">
              <a:off x="3697525" y="2914282"/>
              <a:ext cx="1756512" cy="796271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" name="Gruppieren 6143"/>
          <p:cNvGrpSpPr/>
          <p:nvPr/>
        </p:nvGrpSpPr>
        <p:grpSpPr>
          <a:xfrm>
            <a:off x="5364299" y="2434161"/>
            <a:ext cx="2323096" cy="3158809"/>
            <a:chOff x="5364299" y="2434161"/>
            <a:chExt cx="2323096" cy="31588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feld 8"/>
            <p:cNvSpPr txBox="1"/>
            <p:nvPr/>
          </p:nvSpPr>
          <p:spPr>
            <a:xfrm>
              <a:off x="5440711" y="5008195"/>
              <a:ext cx="2246684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AT" sz="3200" dirty="0" smtClean="0"/>
                <a:t>Speicherung</a:t>
              </a:r>
              <a:endParaRPr lang="de-AT" sz="3200" dirty="0"/>
            </a:p>
          </p:txBody>
        </p:sp>
        <p:pic>
          <p:nvPicPr>
            <p:cNvPr id="6151" name="Picture 7" descr="D:\Dokumente\ICARUS\Präsentationen\2012 Budapest\Festplat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299" y="3627645"/>
              <a:ext cx="1667507" cy="153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Gekrümmte Verbindung 29"/>
            <p:cNvCxnSpPr>
              <a:stCxn id="6149" idx="3"/>
              <a:endCxn id="6151" idx="3"/>
            </p:cNvCxnSpPr>
            <p:nvPr/>
          </p:nvCxnSpPr>
          <p:spPr>
            <a:xfrm>
              <a:off x="6198053" y="2434161"/>
              <a:ext cx="833753" cy="1960502"/>
            </a:xfrm>
            <a:prstGeom prst="curvedConnector3">
              <a:avLst>
                <a:gd name="adj1" fmla="val 127418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5" name="Gruppieren 4124"/>
          <p:cNvGrpSpPr/>
          <p:nvPr/>
        </p:nvGrpSpPr>
        <p:grpSpPr>
          <a:xfrm>
            <a:off x="1941375" y="4190671"/>
            <a:ext cx="2918657" cy="1716708"/>
            <a:chOff x="1941375" y="4190671"/>
            <a:chExt cx="2918657" cy="1716708"/>
          </a:xfrm>
        </p:grpSpPr>
        <p:grpSp>
          <p:nvGrpSpPr>
            <p:cNvPr id="4124" name="Gruppieren 4123"/>
            <p:cNvGrpSpPr/>
            <p:nvPr/>
          </p:nvGrpSpPr>
          <p:grpSpPr>
            <a:xfrm>
              <a:off x="2927085" y="4190672"/>
              <a:ext cx="1932947" cy="1716707"/>
              <a:chOff x="2927085" y="4190672"/>
              <a:chExt cx="1932947" cy="1716707"/>
            </a:xfrm>
          </p:grpSpPr>
          <p:pic>
            <p:nvPicPr>
              <p:cNvPr id="6148" name="Picture 4" descr="D:\Dokumente\ICARUS\Präsentationen\2012 Budapest\OCR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4190672"/>
                <a:ext cx="1368152" cy="1562281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2927085" y="5322604"/>
                <a:ext cx="936104" cy="584775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3200"/>
                </a:lvl1pPr>
              </a:lstStyle>
              <a:p>
                <a:r>
                  <a:rPr lang="de-AT" dirty="0"/>
                  <a:t>OCR</a:t>
                </a:r>
              </a:p>
            </p:txBody>
          </p:sp>
        </p:grpSp>
        <p:cxnSp>
          <p:nvCxnSpPr>
            <p:cNvPr id="4103" name="Gekrümmte Verbindung 4102"/>
            <p:cNvCxnSpPr>
              <a:stCxn id="6147" idx="2"/>
              <a:endCxn id="6148" idx="1"/>
            </p:cNvCxnSpPr>
            <p:nvPr/>
          </p:nvCxnSpPr>
          <p:spPr>
            <a:xfrm rot="16200000" flipH="1">
              <a:off x="2326057" y="3805989"/>
              <a:ext cx="781141" cy="1550505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524000" y="1397460"/>
            <a:ext cx="6095999" cy="2174875"/>
            <a:chOff x="1524000" y="1397460"/>
            <a:chExt cx="6095999" cy="2174875"/>
          </a:xfrm>
        </p:grpSpPr>
        <p:sp>
          <p:nvSpPr>
            <p:cNvPr id="5" name="Freihandform 4"/>
            <p:cNvSpPr/>
            <p:nvPr/>
          </p:nvSpPr>
          <p:spPr>
            <a:xfrm>
              <a:off x="1524000" y="1397460"/>
              <a:ext cx="1522412" cy="2174875"/>
            </a:xfrm>
            <a:custGeom>
              <a:avLst/>
              <a:gdLst>
                <a:gd name="connsiteX0" fmla="*/ 0 w 2174874"/>
                <a:gd name="connsiteY0" fmla="*/ 0 h 1522412"/>
                <a:gd name="connsiteX1" fmla="*/ 1413668 w 2174874"/>
                <a:gd name="connsiteY1" fmla="*/ 0 h 1522412"/>
                <a:gd name="connsiteX2" fmla="*/ 2174874 w 2174874"/>
                <a:gd name="connsiteY2" fmla="*/ 761206 h 1522412"/>
                <a:gd name="connsiteX3" fmla="*/ 1413668 w 2174874"/>
                <a:gd name="connsiteY3" fmla="*/ 1522412 h 1522412"/>
                <a:gd name="connsiteX4" fmla="*/ 0 w 2174874"/>
                <a:gd name="connsiteY4" fmla="*/ 1522412 h 1522412"/>
                <a:gd name="connsiteX5" fmla="*/ 761206 w 2174874"/>
                <a:gd name="connsiteY5" fmla="*/ 761206 h 1522412"/>
                <a:gd name="connsiteX6" fmla="*/ 0 w 2174874"/>
                <a:gd name="connsiteY6" fmla="*/ 0 h 15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4874" h="1522412">
                  <a:moveTo>
                    <a:pt x="2174873" y="0"/>
                  </a:moveTo>
                  <a:lnTo>
                    <a:pt x="2174873" y="989568"/>
                  </a:lnTo>
                  <a:lnTo>
                    <a:pt x="1087437" y="1522412"/>
                  </a:lnTo>
                  <a:lnTo>
                    <a:pt x="1" y="989568"/>
                  </a:lnTo>
                  <a:lnTo>
                    <a:pt x="1" y="0"/>
                  </a:lnTo>
                  <a:lnTo>
                    <a:pt x="1087437" y="532844"/>
                  </a:lnTo>
                  <a:lnTo>
                    <a:pt x="217487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5" tIns="775812" rIns="14605" bIns="77581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300" kern="1200" dirty="0" smtClean="0"/>
                <a:t>Eingang</a:t>
              </a:r>
              <a:endParaRPr lang="de-AT" sz="2300" kern="1200" dirty="0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046411" y="1397461"/>
              <a:ext cx="4573588" cy="1413669"/>
            </a:xfrm>
            <a:custGeom>
              <a:avLst/>
              <a:gdLst>
                <a:gd name="connsiteX0" fmla="*/ 235616 w 1413668"/>
                <a:gd name="connsiteY0" fmla="*/ 0 h 4573587"/>
                <a:gd name="connsiteX1" fmla="*/ 1178052 w 1413668"/>
                <a:gd name="connsiteY1" fmla="*/ 0 h 4573587"/>
                <a:gd name="connsiteX2" fmla="*/ 1413668 w 1413668"/>
                <a:gd name="connsiteY2" fmla="*/ 235616 h 4573587"/>
                <a:gd name="connsiteX3" fmla="*/ 1413668 w 1413668"/>
                <a:gd name="connsiteY3" fmla="*/ 4573587 h 4573587"/>
                <a:gd name="connsiteX4" fmla="*/ 1413668 w 1413668"/>
                <a:gd name="connsiteY4" fmla="*/ 4573587 h 4573587"/>
                <a:gd name="connsiteX5" fmla="*/ 0 w 1413668"/>
                <a:gd name="connsiteY5" fmla="*/ 4573587 h 4573587"/>
                <a:gd name="connsiteX6" fmla="*/ 0 w 1413668"/>
                <a:gd name="connsiteY6" fmla="*/ 4573587 h 4573587"/>
                <a:gd name="connsiteX7" fmla="*/ 0 w 1413668"/>
                <a:gd name="connsiteY7" fmla="*/ 235616 h 4573587"/>
                <a:gd name="connsiteX8" fmla="*/ 235616 w 1413668"/>
                <a:gd name="connsiteY8" fmla="*/ 0 h 457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668" h="4573587">
                  <a:moveTo>
                    <a:pt x="1413668" y="762281"/>
                  </a:moveTo>
                  <a:lnTo>
                    <a:pt x="1413668" y="3811306"/>
                  </a:lnTo>
                  <a:cubicBezTo>
                    <a:pt x="1413668" y="4232301"/>
                    <a:pt x="1381062" y="4573585"/>
                    <a:pt x="1340840" y="4573585"/>
                  </a:cubicBezTo>
                  <a:lnTo>
                    <a:pt x="0" y="4573585"/>
                  </a:lnTo>
                  <a:lnTo>
                    <a:pt x="0" y="457358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40840" y="2"/>
                  </a:lnTo>
                  <a:cubicBezTo>
                    <a:pt x="1381062" y="2"/>
                    <a:pt x="1413668" y="341286"/>
                    <a:pt x="1413668" y="76228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5520" rIns="85520" bIns="85521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Retrokonversion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Neuerstellung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Import</a:t>
              </a:r>
              <a:endParaRPr lang="de-AT" sz="2600" kern="120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524000" y="3285663"/>
            <a:ext cx="6095999" cy="2174875"/>
            <a:chOff x="1524000" y="3285663"/>
            <a:chExt cx="6095999" cy="2174875"/>
          </a:xfrm>
        </p:grpSpPr>
        <p:sp>
          <p:nvSpPr>
            <p:cNvPr id="7" name="Freihandform 6"/>
            <p:cNvSpPr/>
            <p:nvPr/>
          </p:nvSpPr>
          <p:spPr>
            <a:xfrm>
              <a:off x="1524000" y="3285664"/>
              <a:ext cx="1522412" cy="2174874"/>
            </a:xfrm>
            <a:custGeom>
              <a:avLst/>
              <a:gdLst>
                <a:gd name="connsiteX0" fmla="*/ 0 w 2174874"/>
                <a:gd name="connsiteY0" fmla="*/ 0 h 1522412"/>
                <a:gd name="connsiteX1" fmla="*/ 1413668 w 2174874"/>
                <a:gd name="connsiteY1" fmla="*/ 0 h 1522412"/>
                <a:gd name="connsiteX2" fmla="*/ 2174874 w 2174874"/>
                <a:gd name="connsiteY2" fmla="*/ 761206 h 1522412"/>
                <a:gd name="connsiteX3" fmla="*/ 1413668 w 2174874"/>
                <a:gd name="connsiteY3" fmla="*/ 1522412 h 1522412"/>
                <a:gd name="connsiteX4" fmla="*/ 0 w 2174874"/>
                <a:gd name="connsiteY4" fmla="*/ 1522412 h 1522412"/>
                <a:gd name="connsiteX5" fmla="*/ 761206 w 2174874"/>
                <a:gd name="connsiteY5" fmla="*/ 761206 h 1522412"/>
                <a:gd name="connsiteX6" fmla="*/ 0 w 2174874"/>
                <a:gd name="connsiteY6" fmla="*/ 0 h 15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4874" h="1522412">
                  <a:moveTo>
                    <a:pt x="2174873" y="0"/>
                  </a:moveTo>
                  <a:lnTo>
                    <a:pt x="2174873" y="989568"/>
                  </a:lnTo>
                  <a:lnTo>
                    <a:pt x="1087437" y="1522412"/>
                  </a:lnTo>
                  <a:lnTo>
                    <a:pt x="1" y="989568"/>
                  </a:lnTo>
                  <a:lnTo>
                    <a:pt x="1" y="0"/>
                  </a:lnTo>
                  <a:lnTo>
                    <a:pt x="1087437" y="532844"/>
                  </a:lnTo>
                  <a:lnTo>
                    <a:pt x="217487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5" tIns="775811" rIns="14605" bIns="77581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300" kern="1200" dirty="0" smtClean="0"/>
                <a:t>Speicherung</a:t>
              </a:r>
              <a:endParaRPr lang="de-AT" sz="23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046411" y="3285663"/>
              <a:ext cx="4573588" cy="1413669"/>
            </a:xfrm>
            <a:custGeom>
              <a:avLst/>
              <a:gdLst>
                <a:gd name="connsiteX0" fmla="*/ 235616 w 1413668"/>
                <a:gd name="connsiteY0" fmla="*/ 0 h 4573587"/>
                <a:gd name="connsiteX1" fmla="*/ 1178052 w 1413668"/>
                <a:gd name="connsiteY1" fmla="*/ 0 h 4573587"/>
                <a:gd name="connsiteX2" fmla="*/ 1413668 w 1413668"/>
                <a:gd name="connsiteY2" fmla="*/ 235616 h 4573587"/>
                <a:gd name="connsiteX3" fmla="*/ 1413668 w 1413668"/>
                <a:gd name="connsiteY3" fmla="*/ 4573587 h 4573587"/>
                <a:gd name="connsiteX4" fmla="*/ 1413668 w 1413668"/>
                <a:gd name="connsiteY4" fmla="*/ 4573587 h 4573587"/>
                <a:gd name="connsiteX5" fmla="*/ 0 w 1413668"/>
                <a:gd name="connsiteY5" fmla="*/ 4573587 h 4573587"/>
                <a:gd name="connsiteX6" fmla="*/ 0 w 1413668"/>
                <a:gd name="connsiteY6" fmla="*/ 4573587 h 4573587"/>
                <a:gd name="connsiteX7" fmla="*/ 0 w 1413668"/>
                <a:gd name="connsiteY7" fmla="*/ 235616 h 4573587"/>
                <a:gd name="connsiteX8" fmla="*/ 235616 w 1413668"/>
                <a:gd name="connsiteY8" fmla="*/ 0 h 457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668" h="4573587">
                  <a:moveTo>
                    <a:pt x="1413668" y="762281"/>
                  </a:moveTo>
                  <a:lnTo>
                    <a:pt x="1413668" y="3811306"/>
                  </a:lnTo>
                  <a:cubicBezTo>
                    <a:pt x="1413668" y="4232301"/>
                    <a:pt x="1381062" y="4573585"/>
                    <a:pt x="1340840" y="4573585"/>
                  </a:cubicBezTo>
                  <a:lnTo>
                    <a:pt x="0" y="4573585"/>
                  </a:lnTo>
                  <a:lnTo>
                    <a:pt x="0" y="457358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40840" y="2"/>
                  </a:lnTo>
                  <a:cubicBezTo>
                    <a:pt x="1381062" y="2"/>
                    <a:pt x="1413668" y="341286"/>
                    <a:pt x="1413668" y="76228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5520" rIns="85520" bIns="85521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XML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MOM – CEI</a:t>
              </a:r>
              <a:endParaRPr lang="de-AT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524000" y="1434149"/>
            <a:ext cx="6096000" cy="2411955"/>
            <a:chOff x="1524000" y="1434149"/>
            <a:chExt cx="6096000" cy="2411955"/>
          </a:xfrm>
        </p:grpSpPr>
        <p:sp>
          <p:nvSpPr>
            <p:cNvPr id="6" name="Freihandform 5"/>
            <p:cNvSpPr/>
            <p:nvPr/>
          </p:nvSpPr>
          <p:spPr>
            <a:xfrm>
              <a:off x="1524000" y="1434149"/>
              <a:ext cx="6096000" cy="743535"/>
            </a:xfrm>
            <a:custGeom>
              <a:avLst/>
              <a:gdLst>
                <a:gd name="connsiteX0" fmla="*/ 0 w 6096000"/>
                <a:gd name="connsiteY0" fmla="*/ 123925 h 743535"/>
                <a:gd name="connsiteX1" fmla="*/ 123925 w 6096000"/>
                <a:gd name="connsiteY1" fmla="*/ 0 h 743535"/>
                <a:gd name="connsiteX2" fmla="*/ 5972075 w 6096000"/>
                <a:gd name="connsiteY2" fmla="*/ 0 h 743535"/>
                <a:gd name="connsiteX3" fmla="*/ 6096000 w 6096000"/>
                <a:gd name="connsiteY3" fmla="*/ 123925 h 743535"/>
                <a:gd name="connsiteX4" fmla="*/ 6096000 w 6096000"/>
                <a:gd name="connsiteY4" fmla="*/ 619610 h 743535"/>
                <a:gd name="connsiteX5" fmla="*/ 5972075 w 6096000"/>
                <a:gd name="connsiteY5" fmla="*/ 743535 h 743535"/>
                <a:gd name="connsiteX6" fmla="*/ 123925 w 6096000"/>
                <a:gd name="connsiteY6" fmla="*/ 743535 h 743535"/>
                <a:gd name="connsiteX7" fmla="*/ 0 w 6096000"/>
                <a:gd name="connsiteY7" fmla="*/ 619610 h 743535"/>
                <a:gd name="connsiteX8" fmla="*/ 0 w 6096000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5972075" y="0"/>
                  </a:lnTo>
                  <a:cubicBezTo>
                    <a:pt x="6040517" y="0"/>
                    <a:pt x="6096000" y="55483"/>
                    <a:pt x="6096000" y="123925"/>
                  </a:cubicBezTo>
                  <a:lnTo>
                    <a:pt x="6096000" y="619610"/>
                  </a:lnTo>
                  <a:cubicBezTo>
                    <a:pt x="6096000" y="688052"/>
                    <a:pt x="6040517" y="743535"/>
                    <a:pt x="5972075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100" kern="1200" dirty="0" smtClean="0"/>
                <a:t>CEI</a:t>
              </a:r>
              <a:endParaRPr lang="de-AT" sz="3100" kern="1200" dirty="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1524000" y="2177684"/>
              <a:ext cx="6096000" cy="1668420"/>
            </a:xfrm>
            <a:custGeom>
              <a:avLst/>
              <a:gdLst>
                <a:gd name="connsiteX0" fmla="*/ 0 w 6096000"/>
                <a:gd name="connsiteY0" fmla="*/ 0 h 1668420"/>
                <a:gd name="connsiteX1" fmla="*/ 6096000 w 6096000"/>
                <a:gd name="connsiteY1" fmla="*/ 0 h 1668420"/>
                <a:gd name="connsiteX2" fmla="*/ 6096000 w 6096000"/>
                <a:gd name="connsiteY2" fmla="*/ 1668420 h 1668420"/>
                <a:gd name="connsiteX3" fmla="*/ 0 w 6096000"/>
                <a:gd name="connsiteY3" fmla="*/ 1668420 h 1668420"/>
                <a:gd name="connsiteX4" fmla="*/ 0 w 6096000"/>
                <a:gd name="connsiteY4" fmla="*/ 0 h 16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668420">
                  <a:moveTo>
                    <a:pt x="0" y="0"/>
                  </a:moveTo>
                  <a:lnTo>
                    <a:pt x="6096000" y="0"/>
                  </a:lnTo>
                  <a:lnTo>
                    <a:pt x="6096000" y="1668420"/>
                  </a:lnTo>
                  <a:lnTo>
                    <a:pt x="0" y="16684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39370" rIns="220472" bIns="3937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XML Dialekt</a:t>
              </a:r>
              <a:endParaRPr lang="de-AT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Abart von TEI</a:t>
              </a:r>
              <a:endParaRPr lang="de-AT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Auszeichnung von Urkunden</a:t>
              </a:r>
              <a:endParaRPr lang="de-AT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Internationaler Standard</a:t>
              </a:r>
              <a:endParaRPr lang="de-AT" sz="2400" kern="12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524000" y="3846104"/>
            <a:ext cx="6096000" cy="1577745"/>
            <a:chOff x="1524000" y="3846104"/>
            <a:chExt cx="6096000" cy="1577745"/>
          </a:xfrm>
        </p:grpSpPr>
        <p:sp>
          <p:nvSpPr>
            <p:cNvPr id="8" name="Freihandform 7"/>
            <p:cNvSpPr/>
            <p:nvPr/>
          </p:nvSpPr>
          <p:spPr>
            <a:xfrm>
              <a:off x="1524000" y="3846104"/>
              <a:ext cx="6096000" cy="743535"/>
            </a:xfrm>
            <a:custGeom>
              <a:avLst/>
              <a:gdLst>
                <a:gd name="connsiteX0" fmla="*/ 0 w 6096000"/>
                <a:gd name="connsiteY0" fmla="*/ 123925 h 743535"/>
                <a:gd name="connsiteX1" fmla="*/ 123925 w 6096000"/>
                <a:gd name="connsiteY1" fmla="*/ 0 h 743535"/>
                <a:gd name="connsiteX2" fmla="*/ 5972075 w 6096000"/>
                <a:gd name="connsiteY2" fmla="*/ 0 h 743535"/>
                <a:gd name="connsiteX3" fmla="*/ 6096000 w 6096000"/>
                <a:gd name="connsiteY3" fmla="*/ 123925 h 743535"/>
                <a:gd name="connsiteX4" fmla="*/ 6096000 w 6096000"/>
                <a:gd name="connsiteY4" fmla="*/ 619610 h 743535"/>
                <a:gd name="connsiteX5" fmla="*/ 5972075 w 6096000"/>
                <a:gd name="connsiteY5" fmla="*/ 743535 h 743535"/>
                <a:gd name="connsiteX6" fmla="*/ 123925 w 6096000"/>
                <a:gd name="connsiteY6" fmla="*/ 743535 h 743535"/>
                <a:gd name="connsiteX7" fmla="*/ 0 w 6096000"/>
                <a:gd name="connsiteY7" fmla="*/ 619610 h 743535"/>
                <a:gd name="connsiteX8" fmla="*/ 0 w 6096000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5972075" y="0"/>
                  </a:lnTo>
                  <a:cubicBezTo>
                    <a:pt x="6040517" y="0"/>
                    <a:pt x="6096000" y="55483"/>
                    <a:pt x="6096000" y="123925"/>
                  </a:cubicBezTo>
                  <a:lnTo>
                    <a:pt x="6096000" y="619610"/>
                  </a:lnTo>
                  <a:cubicBezTo>
                    <a:pt x="6096000" y="688052"/>
                    <a:pt x="6040517" y="743535"/>
                    <a:pt x="5972075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100" kern="1200" dirty="0" smtClean="0"/>
                <a:t>MOM - CEI</a:t>
              </a:r>
              <a:endParaRPr lang="de-AT" sz="3100" kern="1200" dirty="0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1524000" y="4589639"/>
              <a:ext cx="6096000" cy="834210"/>
            </a:xfrm>
            <a:custGeom>
              <a:avLst/>
              <a:gdLst>
                <a:gd name="connsiteX0" fmla="*/ 0 w 6096000"/>
                <a:gd name="connsiteY0" fmla="*/ 0 h 834210"/>
                <a:gd name="connsiteX1" fmla="*/ 6096000 w 6096000"/>
                <a:gd name="connsiteY1" fmla="*/ 0 h 834210"/>
                <a:gd name="connsiteX2" fmla="*/ 6096000 w 6096000"/>
                <a:gd name="connsiteY2" fmla="*/ 834210 h 834210"/>
                <a:gd name="connsiteX3" fmla="*/ 0 w 6096000"/>
                <a:gd name="connsiteY3" fmla="*/ 834210 h 834210"/>
                <a:gd name="connsiteX4" fmla="*/ 0 w 6096000"/>
                <a:gd name="connsiteY4" fmla="*/ 0 h 8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34210">
                  <a:moveTo>
                    <a:pt x="0" y="0"/>
                  </a:moveTo>
                  <a:lnTo>
                    <a:pt x="6096000" y="0"/>
                  </a:lnTo>
                  <a:lnTo>
                    <a:pt x="6096000" y="834210"/>
                  </a:lnTo>
                  <a:lnTo>
                    <a:pt x="0" y="8342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39370" rIns="220472" bIns="3937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Erweiterung von CEI</a:t>
              </a:r>
              <a:endParaRPr lang="de-AT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de-AT" sz="2400" kern="1200" dirty="0" smtClean="0"/>
                <a:t>Für Monasterium entwickelt</a:t>
              </a:r>
              <a:endParaRPr lang="de-AT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92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843808" y="2060848"/>
            <a:ext cx="5112568" cy="35283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1475656" y="1556792"/>
            <a:ext cx="619268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de-AT" sz="8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&lt;?</a:t>
            </a:r>
            <a:r>
              <a:rPr lang="de-AT" sz="8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xml</a:t>
            </a:r>
            <a:r>
              <a:rPr lang="de-AT" sz="8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version</a:t>
            </a:r>
            <a:r>
              <a:rPr lang="de-AT" sz="8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="1.0" </a:t>
            </a:r>
            <a:r>
              <a:rPr lang="de-AT" sz="800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encoding</a:t>
            </a:r>
            <a:r>
              <a:rPr lang="de-AT" sz="8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="UTF-8"?&gt;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cei:text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xmlns</a:t>
            </a:r>
            <a:r>
              <a:rPr lang="de-AT" sz="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http://www.monasterium.net/NS/cei" </a:t>
            </a:r>
            <a:r>
              <a:rPr lang="de-AT" sz="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xmlns:cei</a:t>
            </a:r>
            <a:r>
              <a:rPr lang="de-AT" sz="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http://www.monasterium.net/NS/cei"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AT" sz="8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b_name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"Schotten, OSB" 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type=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AT" sz="800" dirty="0" err="1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charter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cei:front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cei:sourceDesc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cei:sourceDesc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cei:front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cei:body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cei:idno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"1237_III"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old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"217399"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1237 III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cei:idno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cei:chDesc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cei:abstract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Kaiser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Friedrich II. erneuert und bestätiget dem Schottenkloster zu Wien</a:t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das Privilegium Herzog </a:t>
            </a:r>
            <a:r>
              <a:rPr lang="de-AT" sz="800" dirty="0" err="1">
                <a:latin typeface="Courier New" pitchFamily="49" charset="0"/>
                <a:cs typeface="Courier New" pitchFamily="49" charset="0"/>
              </a:rPr>
              <a:t>Leopold's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 V. (VI.) von Österreich in Betreff der Befreiung</a:t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von der Leistung gewisser landesfürstlicher Abgaben.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cei:abstract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cei:issued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cei:issued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cei:chDesc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cei:witnessOrig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cei:traditioForm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orig.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cei:traditioForm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cei:figure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"StAS__12370300"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cei:graphic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AT" sz="8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url</a:t>
            </a:r>
            <a:r>
              <a:rPr lang="de-AT" sz="8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"K.._MOM-Bilddateien._~Schottenjpgweb._~StAS__12370300.jpg"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StAS__12370300.jpg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cei:graphic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cei:figure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cei:physicalDesc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cei:material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Pergament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cei:material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cei:physicalDesc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cei:auth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cei:sealDesc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>goldene Bulle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cei:sealDesc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de-AT" sz="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AT" sz="800" dirty="0"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cei:auth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cei:witnessOrig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cei:body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b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de-AT" sz="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cei:text</a:t>
            </a:r>
            <a:r>
              <a:rPr lang="de-AT" sz="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122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1054130" y="1556792"/>
            <a:ext cx="7200800" cy="1184369"/>
            <a:chOff x="1054130" y="1556792"/>
            <a:chExt cx="7200800" cy="1184369"/>
          </a:xfrm>
        </p:grpSpPr>
        <p:sp>
          <p:nvSpPr>
            <p:cNvPr id="29" name="Freihandform 28"/>
            <p:cNvSpPr/>
            <p:nvPr/>
          </p:nvSpPr>
          <p:spPr>
            <a:xfrm>
              <a:off x="1054130" y="1560490"/>
              <a:ext cx="1440160" cy="1180670"/>
            </a:xfrm>
            <a:custGeom>
              <a:avLst/>
              <a:gdLst>
                <a:gd name="connsiteX0" fmla="*/ 0 w 1853749"/>
                <a:gd name="connsiteY0" fmla="*/ 0 h 144000"/>
                <a:gd name="connsiteX1" fmla="*/ 1853749 w 1853749"/>
                <a:gd name="connsiteY1" fmla="*/ 0 h 144000"/>
                <a:gd name="connsiteX2" fmla="*/ 1853749 w 1853749"/>
                <a:gd name="connsiteY2" fmla="*/ 144000 h 144000"/>
                <a:gd name="connsiteX3" fmla="*/ 0 w 1853749"/>
                <a:gd name="connsiteY3" fmla="*/ 144000 h 144000"/>
                <a:gd name="connsiteX4" fmla="*/ 0 w 1853749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144000">
                  <a:moveTo>
                    <a:pt x="0" y="0"/>
                  </a:moveTo>
                  <a:lnTo>
                    <a:pt x="1853749" y="0"/>
                  </a:lnTo>
                  <a:lnTo>
                    <a:pt x="1853749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800" kern="1200" dirty="0" smtClean="0"/>
                <a:t>Regest</a:t>
              </a:r>
              <a:endParaRPr lang="de-AT" sz="2800" kern="1200" dirty="0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2494290" y="1556792"/>
              <a:ext cx="5760640" cy="1184369"/>
            </a:xfrm>
            <a:custGeom>
              <a:avLst/>
              <a:gdLst>
                <a:gd name="connsiteX0" fmla="*/ 0 w 1853749"/>
                <a:gd name="connsiteY0" fmla="*/ 0 h 466649"/>
                <a:gd name="connsiteX1" fmla="*/ 1853749 w 1853749"/>
                <a:gd name="connsiteY1" fmla="*/ 0 h 466649"/>
                <a:gd name="connsiteX2" fmla="*/ 1853749 w 1853749"/>
                <a:gd name="connsiteY2" fmla="*/ 466649 h 466649"/>
                <a:gd name="connsiteX3" fmla="*/ 0 w 1853749"/>
                <a:gd name="connsiteY3" fmla="*/ 466649 h 466649"/>
                <a:gd name="connsiteX4" fmla="*/ 0 w 1853749"/>
                <a:gd name="connsiteY4" fmla="*/ 0 h 4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466649">
                  <a:moveTo>
                    <a:pt x="0" y="0"/>
                  </a:moveTo>
                  <a:lnTo>
                    <a:pt x="1853749" y="0"/>
                  </a:lnTo>
                  <a:lnTo>
                    <a:pt x="1853749" y="466649"/>
                  </a:lnTo>
                  <a:lnTo>
                    <a:pt x="0" y="4666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35560" bIns="40005" numCol="1" spcCol="1270" anchor="ctr" anchorCtr="0">
              <a:noAutofit/>
            </a:bodyPr>
            <a:lstStyle/>
            <a:p>
              <a:pPr marL="0" lvl="1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cei:abstract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 </a:t>
              </a:r>
              <a:r>
                <a:rPr lang="de-AT" sz="1400" kern="12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Kaiser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de-AT" sz="1400" kern="1200" dirty="0" smtClean="0">
                  <a:latin typeface="Courier New" pitchFamily="49" charset="0"/>
                  <a:cs typeface="Courier New" pitchFamily="49" charset="0"/>
                </a:rPr>
                <a:t>Friedrich II. erneuert und bestätiget dem Schottenkloster zu Wien das Privilegium Herzog </a:t>
              </a:r>
              <a:r>
                <a:rPr lang="de-AT" sz="1400" kern="1200" dirty="0" err="1" smtClean="0">
                  <a:latin typeface="Courier New" pitchFamily="49" charset="0"/>
                  <a:cs typeface="Courier New" pitchFamily="49" charset="0"/>
                </a:rPr>
                <a:t>Leopold's</a:t>
              </a:r>
              <a:r>
                <a:rPr lang="de-AT" sz="1400" kern="1200" dirty="0" smtClean="0">
                  <a:latin typeface="Courier New" pitchFamily="49" charset="0"/>
                  <a:cs typeface="Courier New" pitchFamily="49" charset="0"/>
                </a:rPr>
                <a:t> V. (VI.) von Österreich in Betreff der Befreiung von der Leistung gewisser landesfürstlicher Abgaben. 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&lt;/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cei:abstract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  <a:endParaRPr lang="de-AT" sz="1400" kern="12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054130" y="2987079"/>
            <a:ext cx="7200800" cy="1187704"/>
            <a:chOff x="1054130" y="2987079"/>
            <a:chExt cx="7200800" cy="1187704"/>
          </a:xfrm>
        </p:grpSpPr>
        <p:sp>
          <p:nvSpPr>
            <p:cNvPr id="31" name="Freihandform 30"/>
            <p:cNvSpPr/>
            <p:nvPr/>
          </p:nvSpPr>
          <p:spPr>
            <a:xfrm>
              <a:off x="1054130" y="2987079"/>
              <a:ext cx="1440159" cy="1187704"/>
            </a:xfrm>
            <a:custGeom>
              <a:avLst/>
              <a:gdLst>
                <a:gd name="connsiteX0" fmla="*/ 0 w 1853749"/>
                <a:gd name="connsiteY0" fmla="*/ 0 h 144000"/>
                <a:gd name="connsiteX1" fmla="*/ 1853749 w 1853749"/>
                <a:gd name="connsiteY1" fmla="*/ 0 h 144000"/>
                <a:gd name="connsiteX2" fmla="*/ 1853749 w 1853749"/>
                <a:gd name="connsiteY2" fmla="*/ 144000 h 144000"/>
                <a:gd name="connsiteX3" fmla="*/ 0 w 1853749"/>
                <a:gd name="connsiteY3" fmla="*/ 144000 h 144000"/>
                <a:gd name="connsiteX4" fmla="*/ 0 w 1853749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144000">
                  <a:moveTo>
                    <a:pt x="0" y="0"/>
                  </a:moveTo>
                  <a:lnTo>
                    <a:pt x="1853749" y="0"/>
                  </a:lnTo>
                  <a:lnTo>
                    <a:pt x="1853749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800" kern="1200" dirty="0" smtClean="0"/>
                <a:t>Bild</a:t>
              </a:r>
              <a:endParaRPr lang="de-AT" sz="2800" kern="1200" dirty="0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2494290" y="2987079"/>
              <a:ext cx="5760640" cy="1187704"/>
            </a:xfrm>
            <a:custGeom>
              <a:avLst/>
              <a:gdLst>
                <a:gd name="connsiteX0" fmla="*/ 0 w 1853749"/>
                <a:gd name="connsiteY0" fmla="*/ 0 h 466649"/>
                <a:gd name="connsiteX1" fmla="*/ 1853749 w 1853749"/>
                <a:gd name="connsiteY1" fmla="*/ 0 h 466649"/>
                <a:gd name="connsiteX2" fmla="*/ 1853749 w 1853749"/>
                <a:gd name="connsiteY2" fmla="*/ 466649 h 466649"/>
                <a:gd name="connsiteX3" fmla="*/ 0 w 1853749"/>
                <a:gd name="connsiteY3" fmla="*/ 466649 h 466649"/>
                <a:gd name="connsiteX4" fmla="*/ 0 w 1853749"/>
                <a:gd name="connsiteY4" fmla="*/ 0 h 4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466649">
                  <a:moveTo>
                    <a:pt x="0" y="0"/>
                  </a:moveTo>
                  <a:lnTo>
                    <a:pt x="1853749" y="0"/>
                  </a:lnTo>
                  <a:lnTo>
                    <a:pt x="1853749" y="466649"/>
                  </a:lnTo>
                  <a:lnTo>
                    <a:pt x="0" y="4666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35560" bIns="40005" numCol="1" spcCol="1270" anchor="ctr" anchorCtr="0">
              <a:noAutofit/>
            </a:bodyPr>
            <a:lstStyle/>
            <a:p>
              <a:pPr marL="0" lvl="1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de-AT" sz="1400" dirty="0" err="1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cei:figure</a:t>
              </a:r>
              <a:r>
                <a:rPr lang="de-AT" sz="1400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de-AT" sz="1400" dirty="0">
                  <a:solidFill>
                    <a:schemeClr val="accent6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n=</a:t>
              </a:r>
              <a:r>
                <a:rPr lang="de-AT" sz="1400" dirty="0">
                  <a:solidFill>
                    <a:schemeClr val="accent2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"StAS__12370300</a:t>
              </a:r>
              <a:r>
                <a:rPr lang="de-AT" sz="1400" dirty="0" smtClean="0">
                  <a:solidFill>
                    <a:schemeClr val="accent2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"</a:t>
              </a:r>
              <a:r>
                <a:rPr lang="de-AT" sz="14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</a:p>
            <a:p>
              <a:pPr marL="0" lvl="1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de-AT" sz="1400" dirty="0" err="1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cei:graphic</a:t>
              </a:r>
              <a:r>
                <a:rPr lang="de-AT" sz="14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de-AT" sz="1400" dirty="0" err="1">
                  <a:solidFill>
                    <a:schemeClr val="accent6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url</a:t>
              </a:r>
              <a:r>
                <a:rPr lang="de-AT" sz="1400" dirty="0">
                  <a:solidFill>
                    <a:schemeClr val="accent6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de-AT" sz="1400" dirty="0">
                  <a:solidFill>
                    <a:schemeClr val="accent2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"K.._MOM-Bilddateien._~Schottenjpgweb._~StAS__12370300.jpg</a:t>
              </a:r>
              <a:r>
                <a:rPr lang="de-AT" sz="1400" dirty="0" smtClean="0">
                  <a:solidFill>
                    <a:schemeClr val="accent2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"</a:t>
              </a:r>
              <a:r>
                <a:rPr lang="de-AT" sz="14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</a:p>
            <a:p>
              <a:pPr marL="0" lvl="1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dirty="0" smtClean="0">
                  <a:latin typeface="Courier New" pitchFamily="49" charset="0"/>
                  <a:cs typeface="Courier New" pitchFamily="49" charset="0"/>
                </a:rPr>
                <a:t>StAS</a:t>
              </a:r>
              <a:r>
                <a:rPr lang="de-AT" sz="1400" dirty="0">
                  <a:latin typeface="Courier New" pitchFamily="49" charset="0"/>
                  <a:cs typeface="Courier New" pitchFamily="49" charset="0"/>
                </a:rPr>
                <a:t>__12370300.jpg</a:t>
              </a:r>
              <a:r>
                <a:rPr lang="de-AT" sz="1400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&lt;/</a:t>
              </a:r>
              <a:r>
                <a:rPr lang="de-AT" sz="1400" dirty="0" err="1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cei:graphic</a:t>
              </a:r>
              <a:r>
                <a:rPr lang="de-AT" sz="1400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&gt;&lt;/</a:t>
              </a:r>
              <a:r>
                <a:rPr lang="de-AT" sz="1400" dirty="0" err="1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cei:figure</a:t>
              </a:r>
              <a:r>
                <a:rPr lang="de-AT" sz="14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  <a:endParaRPr lang="de-AT" sz="1400" kern="1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043608" y="4401536"/>
            <a:ext cx="7211322" cy="1187704"/>
            <a:chOff x="1043608" y="4401536"/>
            <a:chExt cx="7211322" cy="1187704"/>
          </a:xfrm>
        </p:grpSpPr>
        <p:sp>
          <p:nvSpPr>
            <p:cNvPr id="33" name="Freihandform 32"/>
            <p:cNvSpPr/>
            <p:nvPr/>
          </p:nvSpPr>
          <p:spPr>
            <a:xfrm>
              <a:off x="1043608" y="4401536"/>
              <a:ext cx="1440160" cy="1187704"/>
            </a:xfrm>
            <a:custGeom>
              <a:avLst/>
              <a:gdLst>
                <a:gd name="connsiteX0" fmla="*/ 0 w 1853749"/>
                <a:gd name="connsiteY0" fmla="*/ 0 h 144000"/>
                <a:gd name="connsiteX1" fmla="*/ 1853749 w 1853749"/>
                <a:gd name="connsiteY1" fmla="*/ 0 h 144000"/>
                <a:gd name="connsiteX2" fmla="*/ 1853749 w 1853749"/>
                <a:gd name="connsiteY2" fmla="*/ 144000 h 144000"/>
                <a:gd name="connsiteX3" fmla="*/ 0 w 1853749"/>
                <a:gd name="connsiteY3" fmla="*/ 144000 h 144000"/>
                <a:gd name="connsiteX4" fmla="*/ 0 w 1853749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144000">
                  <a:moveTo>
                    <a:pt x="0" y="0"/>
                  </a:moveTo>
                  <a:lnTo>
                    <a:pt x="1853749" y="0"/>
                  </a:lnTo>
                  <a:lnTo>
                    <a:pt x="1853749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1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800" kern="1200" dirty="0" err="1" smtClean="0"/>
                <a:t>Realie</a:t>
              </a:r>
              <a:endParaRPr lang="de-AT" sz="2800" kern="1200" dirty="0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2494290" y="4401536"/>
              <a:ext cx="5760640" cy="1187704"/>
            </a:xfrm>
            <a:custGeom>
              <a:avLst/>
              <a:gdLst>
                <a:gd name="connsiteX0" fmla="*/ 0 w 1853749"/>
                <a:gd name="connsiteY0" fmla="*/ 0 h 466649"/>
                <a:gd name="connsiteX1" fmla="*/ 1853749 w 1853749"/>
                <a:gd name="connsiteY1" fmla="*/ 0 h 466649"/>
                <a:gd name="connsiteX2" fmla="*/ 1853749 w 1853749"/>
                <a:gd name="connsiteY2" fmla="*/ 466649 h 466649"/>
                <a:gd name="connsiteX3" fmla="*/ 0 w 1853749"/>
                <a:gd name="connsiteY3" fmla="*/ 466649 h 466649"/>
                <a:gd name="connsiteX4" fmla="*/ 0 w 1853749"/>
                <a:gd name="connsiteY4" fmla="*/ 0 h 4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749" h="466649">
                  <a:moveTo>
                    <a:pt x="0" y="0"/>
                  </a:moveTo>
                  <a:lnTo>
                    <a:pt x="1853749" y="0"/>
                  </a:lnTo>
                  <a:lnTo>
                    <a:pt x="1853749" y="466649"/>
                  </a:lnTo>
                  <a:lnTo>
                    <a:pt x="0" y="4666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670" tIns="26670" rIns="35560" bIns="40005" numCol="1" spcCol="1270" anchor="ctr" anchorCtr="0">
              <a:noAutofit/>
            </a:bodyPr>
            <a:lstStyle/>
            <a:p>
              <a:pPr marL="0" lvl="1" algn="l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cei:physicalDesc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</a:p>
            <a:p>
              <a:pPr marL="0" lvl="1" algn="l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cei:material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de-AT" sz="1400" kern="1200" dirty="0" smtClean="0">
                  <a:latin typeface="Courier New" pitchFamily="49" charset="0"/>
                  <a:cs typeface="Courier New" pitchFamily="49" charset="0"/>
                </a:rPr>
                <a:t>Pergament</a:t>
              </a:r>
            </a:p>
            <a:p>
              <a:pPr marL="0" lvl="1" algn="l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&lt;/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cei:material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</a:p>
            <a:p>
              <a:pPr marL="0" lvl="1" algn="l" defTabSz="222250">
                <a:spcBef>
                  <a:spcPct val="0"/>
                </a:spcBef>
                <a:spcAft>
                  <a:spcPct val="15000"/>
                </a:spcAft>
              </a:pP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&lt;/</a:t>
              </a:r>
              <a:r>
                <a:rPr lang="de-AT" sz="1400" kern="1200" dirty="0" err="1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cei:physicalDesc</a:t>
              </a:r>
              <a:r>
                <a:rPr lang="de-AT" sz="1400" kern="1200" dirty="0" smtClean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  <a:endParaRPr lang="de-AT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8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641155"/>
            <a:ext cx="7484368" cy="1362075"/>
          </a:xfrm>
        </p:spPr>
        <p:txBody>
          <a:bodyPr>
            <a:normAutofit/>
          </a:bodyPr>
          <a:lstStyle/>
          <a:p>
            <a:r>
              <a:rPr lang="de-AT" sz="5400" b="0" dirty="0" smtClean="0"/>
              <a:t>Bereitstellung</a:t>
            </a:r>
            <a:endParaRPr lang="de-AT" sz="54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488832" cy="1500187"/>
          </a:xfrm>
        </p:spPr>
        <p:txBody>
          <a:bodyPr/>
          <a:lstStyle/>
          <a:p>
            <a:pPr algn="r"/>
            <a:r>
              <a:rPr lang="de-AT" dirty="0" smtClean="0"/>
              <a:t>{Datenbanken} {Standards} {</a:t>
            </a:r>
            <a:r>
              <a:rPr lang="de-AT" dirty="0" err="1" smtClean="0"/>
              <a:t>Interoperabiliät</a:t>
            </a:r>
            <a:r>
              <a:rPr lang="de-AT" dirty="0" smtClean="0"/>
              <a:t>}</a:t>
            </a:r>
            <a:endParaRPr lang="de-AT" dirty="0"/>
          </a:p>
        </p:txBody>
      </p:sp>
      <p:pic>
        <p:nvPicPr>
          <p:cNvPr id="8194" name="Picture 2" descr="D:\Dokumente\ICARUS\Präsentationen\2012 Budapest\clu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700808"/>
            <a:ext cx="3240360" cy="23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1619672" y="1700808"/>
            <a:ext cx="5904656" cy="40324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Bereitstellung</a:t>
            </a:r>
            <a:endParaRPr lang="de-AT" dirty="0"/>
          </a:p>
        </p:txBody>
      </p:sp>
      <p:sp>
        <p:nvSpPr>
          <p:cNvPr id="8" name="Freihandform 7"/>
          <p:cNvSpPr/>
          <p:nvPr/>
        </p:nvSpPr>
        <p:spPr>
          <a:xfrm>
            <a:off x="3820032" y="2852936"/>
            <a:ext cx="1510155" cy="1363216"/>
          </a:xfrm>
          <a:custGeom>
            <a:avLst/>
            <a:gdLst>
              <a:gd name="connsiteX0" fmla="*/ 0 w 1219200"/>
              <a:gd name="connsiteY0" fmla="*/ 203204 h 1219200"/>
              <a:gd name="connsiteX1" fmla="*/ 203204 w 1219200"/>
              <a:gd name="connsiteY1" fmla="*/ 0 h 1219200"/>
              <a:gd name="connsiteX2" fmla="*/ 1015996 w 1219200"/>
              <a:gd name="connsiteY2" fmla="*/ 0 h 1219200"/>
              <a:gd name="connsiteX3" fmla="*/ 1219200 w 1219200"/>
              <a:gd name="connsiteY3" fmla="*/ 203204 h 1219200"/>
              <a:gd name="connsiteX4" fmla="*/ 1219200 w 1219200"/>
              <a:gd name="connsiteY4" fmla="*/ 1015996 h 1219200"/>
              <a:gd name="connsiteX5" fmla="*/ 1015996 w 1219200"/>
              <a:gd name="connsiteY5" fmla="*/ 1219200 h 1219200"/>
              <a:gd name="connsiteX6" fmla="*/ 203204 w 1219200"/>
              <a:gd name="connsiteY6" fmla="*/ 1219200 h 1219200"/>
              <a:gd name="connsiteX7" fmla="*/ 0 w 1219200"/>
              <a:gd name="connsiteY7" fmla="*/ 1015996 h 1219200"/>
              <a:gd name="connsiteX8" fmla="*/ 0 w 12192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015996" y="0"/>
                </a:lnTo>
                <a:cubicBezTo>
                  <a:pt x="1128222" y="0"/>
                  <a:pt x="1219200" y="90978"/>
                  <a:pt x="1219200" y="203204"/>
                </a:cubicBezTo>
                <a:lnTo>
                  <a:pt x="1219200" y="1015996"/>
                </a:lnTo>
                <a:cubicBezTo>
                  <a:pt x="1219200" y="1128222"/>
                  <a:pt x="1128222" y="1219200"/>
                  <a:pt x="10159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2696" tIns="102696" rIns="102696" bIns="1026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b="1" kern="1200" dirty="0" smtClean="0"/>
              <a:t>Datenbank</a:t>
            </a:r>
            <a:endParaRPr lang="de-AT" sz="2000" b="1" kern="12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3707904" y="1615630"/>
            <a:ext cx="1728190" cy="1237306"/>
            <a:chOff x="3707904" y="1615630"/>
            <a:chExt cx="1728190" cy="1237306"/>
          </a:xfrm>
        </p:grpSpPr>
        <p:cxnSp>
          <p:nvCxnSpPr>
            <p:cNvPr id="16" name="Gerade Verbindung mit Pfeil 15"/>
            <p:cNvCxnSpPr/>
            <p:nvPr/>
          </p:nvCxnSpPr>
          <p:spPr>
            <a:xfrm flipH="1" flipV="1">
              <a:off x="4572000" y="2432494"/>
              <a:ext cx="3109" cy="4204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Freihandform 9"/>
            <p:cNvSpPr/>
            <p:nvPr/>
          </p:nvSpPr>
          <p:spPr>
            <a:xfrm>
              <a:off x="3707904" y="1615630"/>
              <a:ext cx="1728190" cy="816864"/>
            </a:xfrm>
            <a:custGeom>
              <a:avLst/>
              <a:gdLst>
                <a:gd name="connsiteX0" fmla="*/ 0 w 1728190"/>
                <a:gd name="connsiteY0" fmla="*/ 136147 h 816864"/>
                <a:gd name="connsiteX1" fmla="*/ 136147 w 1728190"/>
                <a:gd name="connsiteY1" fmla="*/ 0 h 816864"/>
                <a:gd name="connsiteX2" fmla="*/ 1592043 w 1728190"/>
                <a:gd name="connsiteY2" fmla="*/ 0 h 816864"/>
                <a:gd name="connsiteX3" fmla="*/ 1728190 w 1728190"/>
                <a:gd name="connsiteY3" fmla="*/ 136147 h 816864"/>
                <a:gd name="connsiteX4" fmla="*/ 1728190 w 1728190"/>
                <a:gd name="connsiteY4" fmla="*/ 680717 h 816864"/>
                <a:gd name="connsiteX5" fmla="*/ 1592043 w 1728190"/>
                <a:gd name="connsiteY5" fmla="*/ 816864 h 816864"/>
                <a:gd name="connsiteX6" fmla="*/ 136147 w 1728190"/>
                <a:gd name="connsiteY6" fmla="*/ 816864 h 816864"/>
                <a:gd name="connsiteX7" fmla="*/ 0 w 1728190"/>
                <a:gd name="connsiteY7" fmla="*/ 680717 h 816864"/>
                <a:gd name="connsiteX8" fmla="*/ 0 w 1728190"/>
                <a:gd name="connsiteY8" fmla="*/ 136147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8190" h="816864">
                  <a:moveTo>
                    <a:pt x="0" y="136147"/>
                  </a:moveTo>
                  <a:cubicBezTo>
                    <a:pt x="0" y="60955"/>
                    <a:pt x="60955" y="0"/>
                    <a:pt x="136147" y="0"/>
                  </a:cubicBezTo>
                  <a:lnTo>
                    <a:pt x="1592043" y="0"/>
                  </a:lnTo>
                  <a:cubicBezTo>
                    <a:pt x="1667235" y="0"/>
                    <a:pt x="1728190" y="60955"/>
                    <a:pt x="1728190" y="136147"/>
                  </a:cubicBezTo>
                  <a:lnTo>
                    <a:pt x="1728190" y="680717"/>
                  </a:lnTo>
                  <a:cubicBezTo>
                    <a:pt x="1728190" y="755909"/>
                    <a:pt x="1667235" y="816864"/>
                    <a:pt x="1592043" y="816864"/>
                  </a:cubicBezTo>
                  <a:lnTo>
                    <a:pt x="136147" y="816864"/>
                  </a:lnTo>
                  <a:cubicBezTo>
                    <a:pt x="60955" y="816864"/>
                    <a:pt x="0" y="755909"/>
                    <a:pt x="0" y="680717"/>
                  </a:cubicBezTo>
                  <a:lnTo>
                    <a:pt x="0" y="13614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5916" tIns="105916" rIns="105916" bIns="1059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600" kern="1200" dirty="0" smtClean="0"/>
                <a:t>Abfragen</a:t>
              </a:r>
              <a:endParaRPr lang="de-AT" sz="2600" kern="12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868961" y="3988945"/>
            <a:ext cx="1951071" cy="1253424"/>
            <a:chOff x="2085622" y="3988945"/>
            <a:chExt cx="1951071" cy="1253424"/>
          </a:xfrm>
        </p:grpSpPr>
        <p:sp>
          <p:nvSpPr>
            <p:cNvPr id="14" name="Freihandform 13"/>
            <p:cNvSpPr/>
            <p:nvPr/>
          </p:nvSpPr>
          <p:spPr>
            <a:xfrm>
              <a:off x="2085622" y="4425505"/>
              <a:ext cx="1728190" cy="816864"/>
            </a:xfrm>
            <a:custGeom>
              <a:avLst/>
              <a:gdLst>
                <a:gd name="connsiteX0" fmla="*/ 0 w 1728190"/>
                <a:gd name="connsiteY0" fmla="*/ 136147 h 816864"/>
                <a:gd name="connsiteX1" fmla="*/ 136147 w 1728190"/>
                <a:gd name="connsiteY1" fmla="*/ 0 h 816864"/>
                <a:gd name="connsiteX2" fmla="*/ 1592043 w 1728190"/>
                <a:gd name="connsiteY2" fmla="*/ 0 h 816864"/>
                <a:gd name="connsiteX3" fmla="*/ 1728190 w 1728190"/>
                <a:gd name="connsiteY3" fmla="*/ 136147 h 816864"/>
                <a:gd name="connsiteX4" fmla="*/ 1728190 w 1728190"/>
                <a:gd name="connsiteY4" fmla="*/ 680717 h 816864"/>
                <a:gd name="connsiteX5" fmla="*/ 1592043 w 1728190"/>
                <a:gd name="connsiteY5" fmla="*/ 816864 h 816864"/>
                <a:gd name="connsiteX6" fmla="*/ 136147 w 1728190"/>
                <a:gd name="connsiteY6" fmla="*/ 816864 h 816864"/>
                <a:gd name="connsiteX7" fmla="*/ 0 w 1728190"/>
                <a:gd name="connsiteY7" fmla="*/ 680717 h 816864"/>
                <a:gd name="connsiteX8" fmla="*/ 0 w 1728190"/>
                <a:gd name="connsiteY8" fmla="*/ 136147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8190" h="816864">
                  <a:moveTo>
                    <a:pt x="0" y="136147"/>
                  </a:moveTo>
                  <a:cubicBezTo>
                    <a:pt x="0" y="60955"/>
                    <a:pt x="60955" y="0"/>
                    <a:pt x="136147" y="0"/>
                  </a:cubicBezTo>
                  <a:lnTo>
                    <a:pt x="1592043" y="0"/>
                  </a:lnTo>
                  <a:cubicBezTo>
                    <a:pt x="1667235" y="0"/>
                    <a:pt x="1728190" y="60955"/>
                    <a:pt x="1728190" y="136147"/>
                  </a:cubicBezTo>
                  <a:lnTo>
                    <a:pt x="1728190" y="680717"/>
                  </a:lnTo>
                  <a:cubicBezTo>
                    <a:pt x="1728190" y="755909"/>
                    <a:pt x="1667235" y="816864"/>
                    <a:pt x="1592043" y="816864"/>
                  </a:cubicBezTo>
                  <a:lnTo>
                    <a:pt x="136147" y="816864"/>
                  </a:lnTo>
                  <a:cubicBezTo>
                    <a:pt x="60955" y="816864"/>
                    <a:pt x="0" y="755909"/>
                    <a:pt x="0" y="680717"/>
                  </a:cubicBezTo>
                  <a:lnTo>
                    <a:pt x="0" y="13614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5916" tIns="105916" rIns="105916" bIns="1059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600" kern="1200" dirty="0" smtClean="0"/>
                <a:t>Bilder</a:t>
              </a:r>
              <a:endParaRPr lang="de-AT" sz="2600" kern="1200" dirty="0"/>
            </a:p>
          </p:txBody>
        </p:sp>
        <p:cxnSp>
          <p:nvCxnSpPr>
            <p:cNvPr id="18" name="Gerade Verbindung mit Pfeil 17"/>
            <p:cNvCxnSpPr>
              <a:stCxn id="14" idx="2"/>
              <a:endCxn id="8" idx="7"/>
            </p:cNvCxnSpPr>
            <p:nvPr/>
          </p:nvCxnSpPr>
          <p:spPr>
            <a:xfrm flipV="1">
              <a:off x="3677665" y="3988945"/>
              <a:ext cx="359028" cy="43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5330187" y="3988945"/>
            <a:ext cx="1932321" cy="1253424"/>
            <a:chOff x="5235463" y="3988945"/>
            <a:chExt cx="1932321" cy="1253424"/>
          </a:xfrm>
        </p:grpSpPr>
        <p:sp>
          <p:nvSpPr>
            <p:cNvPr id="12" name="Freihandform 11"/>
            <p:cNvSpPr/>
            <p:nvPr/>
          </p:nvSpPr>
          <p:spPr>
            <a:xfrm>
              <a:off x="5439594" y="4425505"/>
              <a:ext cx="1728190" cy="816864"/>
            </a:xfrm>
            <a:custGeom>
              <a:avLst/>
              <a:gdLst>
                <a:gd name="connsiteX0" fmla="*/ 0 w 1728190"/>
                <a:gd name="connsiteY0" fmla="*/ 136147 h 816864"/>
                <a:gd name="connsiteX1" fmla="*/ 136147 w 1728190"/>
                <a:gd name="connsiteY1" fmla="*/ 0 h 816864"/>
                <a:gd name="connsiteX2" fmla="*/ 1592043 w 1728190"/>
                <a:gd name="connsiteY2" fmla="*/ 0 h 816864"/>
                <a:gd name="connsiteX3" fmla="*/ 1728190 w 1728190"/>
                <a:gd name="connsiteY3" fmla="*/ 136147 h 816864"/>
                <a:gd name="connsiteX4" fmla="*/ 1728190 w 1728190"/>
                <a:gd name="connsiteY4" fmla="*/ 680717 h 816864"/>
                <a:gd name="connsiteX5" fmla="*/ 1592043 w 1728190"/>
                <a:gd name="connsiteY5" fmla="*/ 816864 h 816864"/>
                <a:gd name="connsiteX6" fmla="*/ 136147 w 1728190"/>
                <a:gd name="connsiteY6" fmla="*/ 816864 h 816864"/>
                <a:gd name="connsiteX7" fmla="*/ 0 w 1728190"/>
                <a:gd name="connsiteY7" fmla="*/ 680717 h 816864"/>
                <a:gd name="connsiteX8" fmla="*/ 0 w 1728190"/>
                <a:gd name="connsiteY8" fmla="*/ 136147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8190" h="816864">
                  <a:moveTo>
                    <a:pt x="0" y="136147"/>
                  </a:moveTo>
                  <a:cubicBezTo>
                    <a:pt x="0" y="60955"/>
                    <a:pt x="60955" y="0"/>
                    <a:pt x="136147" y="0"/>
                  </a:cubicBezTo>
                  <a:lnTo>
                    <a:pt x="1592043" y="0"/>
                  </a:lnTo>
                  <a:cubicBezTo>
                    <a:pt x="1667235" y="0"/>
                    <a:pt x="1728190" y="60955"/>
                    <a:pt x="1728190" y="136147"/>
                  </a:cubicBezTo>
                  <a:lnTo>
                    <a:pt x="1728190" y="680717"/>
                  </a:lnTo>
                  <a:cubicBezTo>
                    <a:pt x="1728190" y="755909"/>
                    <a:pt x="1667235" y="816864"/>
                    <a:pt x="1592043" y="816864"/>
                  </a:cubicBezTo>
                  <a:lnTo>
                    <a:pt x="136147" y="816864"/>
                  </a:lnTo>
                  <a:cubicBezTo>
                    <a:pt x="60955" y="816864"/>
                    <a:pt x="0" y="755909"/>
                    <a:pt x="0" y="680717"/>
                  </a:cubicBezTo>
                  <a:lnTo>
                    <a:pt x="0" y="136147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5916" tIns="105916" rIns="105916" bIns="1059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600" kern="1200" dirty="0" smtClean="0"/>
                <a:t>Metadaten</a:t>
              </a:r>
              <a:endParaRPr lang="de-AT" sz="2600" kern="1200" dirty="0"/>
            </a:p>
          </p:txBody>
        </p:sp>
        <p:cxnSp>
          <p:nvCxnSpPr>
            <p:cNvPr id="20" name="Gerade Verbindung mit Pfeil 19"/>
            <p:cNvCxnSpPr>
              <a:stCxn id="12" idx="1"/>
              <a:endCxn id="8" idx="4"/>
            </p:cNvCxnSpPr>
            <p:nvPr/>
          </p:nvCxnSpPr>
          <p:spPr>
            <a:xfrm flipH="1" flipV="1">
              <a:off x="5235463" y="3988945"/>
              <a:ext cx="340278" cy="43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8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467544" y="1596175"/>
            <a:ext cx="6977955" cy="1801800"/>
            <a:chOff x="614970" y="1596175"/>
            <a:chExt cx="6977955" cy="1801800"/>
          </a:xfrm>
        </p:grpSpPr>
        <p:sp>
          <p:nvSpPr>
            <p:cNvPr id="17" name="Freihandform 16"/>
            <p:cNvSpPr/>
            <p:nvPr/>
          </p:nvSpPr>
          <p:spPr>
            <a:xfrm>
              <a:off x="614970" y="2239675"/>
              <a:ext cx="1744488" cy="514800"/>
            </a:xfrm>
            <a:custGeom>
              <a:avLst/>
              <a:gdLst>
                <a:gd name="connsiteX0" fmla="*/ 0 w 1744488"/>
                <a:gd name="connsiteY0" fmla="*/ 0 h 514800"/>
                <a:gd name="connsiteX1" fmla="*/ 1744488 w 1744488"/>
                <a:gd name="connsiteY1" fmla="*/ 0 h 514800"/>
                <a:gd name="connsiteX2" fmla="*/ 1744488 w 1744488"/>
                <a:gd name="connsiteY2" fmla="*/ 514800 h 514800"/>
                <a:gd name="connsiteX3" fmla="*/ 0 w 1744488"/>
                <a:gd name="connsiteY3" fmla="*/ 514800 h 514800"/>
                <a:gd name="connsiteX4" fmla="*/ 0 w 1744488"/>
                <a:gd name="connsiteY4" fmla="*/ 0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88" h="514800">
                  <a:moveTo>
                    <a:pt x="0" y="0"/>
                  </a:moveTo>
                  <a:lnTo>
                    <a:pt x="1744488" y="0"/>
                  </a:lnTo>
                  <a:lnTo>
                    <a:pt x="1744488" y="514800"/>
                  </a:lnTo>
                  <a:lnTo>
                    <a:pt x="0" y="51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6040" rIns="184912" bIns="66040" numCol="1" spcCol="1270" anchor="ctr" anchorCtr="0">
              <a:noAutofit/>
            </a:bodyPr>
            <a:lstStyle/>
            <a:p>
              <a:pPr lvl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600" kern="1200" dirty="0" err="1" smtClean="0"/>
                <a:t>eXist</a:t>
              </a:r>
              <a:endParaRPr lang="de-AT" sz="2600" kern="1200" dirty="0"/>
            </a:p>
          </p:txBody>
        </p:sp>
        <p:sp>
          <p:nvSpPr>
            <p:cNvPr id="18" name="Geschweifte Klammer links 17"/>
            <p:cNvSpPr/>
            <p:nvPr/>
          </p:nvSpPr>
          <p:spPr>
            <a:xfrm>
              <a:off x="2359459" y="1596175"/>
              <a:ext cx="348897" cy="18018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ihandform 18"/>
            <p:cNvSpPr/>
            <p:nvPr/>
          </p:nvSpPr>
          <p:spPr>
            <a:xfrm>
              <a:off x="2847916" y="1596175"/>
              <a:ext cx="4745009" cy="1801800"/>
            </a:xfrm>
            <a:custGeom>
              <a:avLst/>
              <a:gdLst>
                <a:gd name="connsiteX0" fmla="*/ 0 w 4745009"/>
                <a:gd name="connsiteY0" fmla="*/ 0 h 1801800"/>
                <a:gd name="connsiteX1" fmla="*/ 4745009 w 4745009"/>
                <a:gd name="connsiteY1" fmla="*/ 0 h 1801800"/>
                <a:gd name="connsiteX2" fmla="*/ 4745009 w 4745009"/>
                <a:gd name="connsiteY2" fmla="*/ 1801800 h 1801800"/>
                <a:gd name="connsiteX3" fmla="*/ 0 w 4745009"/>
                <a:gd name="connsiteY3" fmla="*/ 1801800 h 1801800"/>
                <a:gd name="connsiteX4" fmla="*/ 0 w 4745009"/>
                <a:gd name="connsiteY4" fmla="*/ 0 h 18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5009" h="1801800">
                  <a:moveTo>
                    <a:pt x="0" y="0"/>
                  </a:moveTo>
                  <a:lnTo>
                    <a:pt x="4745009" y="0"/>
                  </a:lnTo>
                  <a:lnTo>
                    <a:pt x="4745009" y="1801800"/>
                  </a:lnTo>
                  <a:lnTo>
                    <a:pt x="0" y="1801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XML native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Standardkonform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Gut mit Webtechnologien kombinierbar</a:t>
              </a:r>
              <a:endParaRPr lang="de-AT" sz="2600" kern="12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67544" y="3491576"/>
            <a:ext cx="6977955" cy="1801800"/>
            <a:chOff x="614970" y="3491576"/>
            <a:chExt cx="6977955" cy="1801800"/>
          </a:xfrm>
        </p:grpSpPr>
        <p:sp>
          <p:nvSpPr>
            <p:cNvPr id="20" name="Freihandform 19"/>
            <p:cNvSpPr/>
            <p:nvPr/>
          </p:nvSpPr>
          <p:spPr>
            <a:xfrm>
              <a:off x="614970" y="4135076"/>
              <a:ext cx="1744488" cy="514800"/>
            </a:xfrm>
            <a:custGeom>
              <a:avLst/>
              <a:gdLst>
                <a:gd name="connsiteX0" fmla="*/ 0 w 1744488"/>
                <a:gd name="connsiteY0" fmla="*/ 0 h 514800"/>
                <a:gd name="connsiteX1" fmla="*/ 1744488 w 1744488"/>
                <a:gd name="connsiteY1" fmla="*/ 0 h 514800"/>
                <a:gd name="connsiteX2" fmla="*/ 1744488 w 1744488"/>
                <a:gd name="connsiteY2" fmla="*/ 514800 h 514800"/>
                <a:gd name="connsiteX3" fmla="*/ 0 w 1744488"/>
                <a:gd name="connsiteY3" fmla="*/ 514800 h 514800"/>
                <a:gd name="connsiteX4" fmla="*/ 0 w 1744488"/>
                <a:gd name="connsiteY4" fmla="*/ 0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488" h="514800">
                  <a:moveTo>
                    <a:pt x="0" y="0"/>
                  </a:moveTo>
                  <a:lnTo>
                    <a:pt x="1744488" y="0"/>
                  </a:lnTo>
                  <a:lnTo>
                    <a:pt x="1744488" y="514800"/>
                  </a:lnTo>
                  <a:lnTo>
                    <a:pt x="0" y="51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6040" rIns="184912" bIns="66040" numCol="1" spcCol="1270" anchor="ctr" anchorCtr="0">
              <a:noAutofit/>
            </a:bodyPr>
            <a:lstStyle/>
            <a:p>
              <a:pPr lvl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600" kern="1200" dirty="0" smtClean="0"/>
                <a:t>XML</a:t>
              </a:r>
              <a:endParaRPr lang="de-AT" sz="2600" kern="1200" dirty="0"/>
            </a:p>
          </p:txBody>
        </p:sp>
        <p:sp>
          <p:nvSpPr>
            <p:cNvPr id="21" name="Geschweifte Klammer links 20"/>
            <p:cNvSpPr/>
            <p:nvPr/>
          </p:nvSpPr>
          <p:spPr>
            <a:xfrm>
              <a:off x="2359459" y="3491576"/>
              <a:ext cx="348897" cy="18018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ihandform 21"/>
            <p:cNvSpPr/>
            <p:nvPr/>
          </p:nvSpPr>
          <p:spPr>
            <a:xfrm>
              <a:off x="2847916" y="3491576"/>
              <a:ext cx="4745009" cy="1801800"/>
            </a:xfrm>
            <a:custGeom>
              <a:avLst/>
              <a:gdLst>
                <a:gd name="connsiteX0" fmla="*/ 0 w 4745009"/>
                <a:gd name="connsiteY0" fmla="*/ 0 h 1801800"/>
                <a:gd name="connsiteX1" fmla="*/ 4745009 w 4745009"/>
                <a:gd name="connsiteY1" fmla="*/ 0 h 1801800"/>
                <a:gd name="connsiteX2" fmla="*/ 4745009 w 4745009"/>
                <a:gd name="connsiteY2" fmla="*/ 1801800 h 1801800"/>
                <a:gd name="connsiteX3" fmla="*/ 0 w 4745009"/>
                <a:gd name="connsiteY3" fmla="*/ 1801800 h 1801800"/>
                <a:gd name="connsiteX4" fmla="*/ 0 w 4745009"/>
                <a:gd name="connsiteY4" fmla="*/ 0 h 18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5009" h="1801800">
                  <a:moveTo>
                    <a:pt x="0" y="0"/>
                  </a:moveTo>
                  <a:lnTo>
                    <a:pt x="4745009" y="0"/>
                  </a:lnTo>
                  <a:lnTo>
                    <a:pt x="4745009" y="1801800"/>
                  </a:lnTo>
                  <a:lnTo>
                    <a:pt x="0" y="1801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EAG – Electronic </a:t>
              </a:r>
              <a:r>
                <a:rPr lang="de-AT" sz="2600" kern="1200" dirty="0" err="1" smtClean="0"/>
                <a:t>Archival</a:t>
              </a:r>
              <a:r>
                <a:rPr lang="de-AT" sz="2600" kern="1200" dirty="0" smtClean="0"/>
                <a:t> Guide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EAD – Electronic </a:t>
              </a:r>
              <a:r>
                <a:rPr lang="de-AT" sz="2600" kern="1200" dirty="0" err="1" smtClean="0"/>
                <a:t>Archival</a:t>
              </a:r>
              <a:r>
                <a:rPr lang="de-AT" sz="2600" kern="1200" dirty="0" smtClean="0"/>
                <a:t> Description</a:t>
              </a:r>
              <a:endParaRPr lang="de-AT" sz="26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600" kern="1200" dirty="0" smtClean="0"/>
                <a:t>MOM-CEI</a:t>
              </a:r>
              <a:endParaRPr lang="de-AT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2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Stufen</a:t>
            </a:r>
            <a:endParaRPr lang="de-AT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2884718" y="1628799"/>
            <a:ext cx="4133055" cy="3960441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ihandform 6"/>
          <p:cNvSpPr/>
          <p:nvPr/>
        </p:nvSpPr>
        <p:spPr>
          <a:xfrm>
            <a:off x="2348486" y="2852935"/>
            <a:ext cx="2520282" cy="690339"/>
          </a:xfrm>
          <a:custGeom>
            <a:avLst/>
            <a:gdLst>
              <a:gd name="connsiteX0" fmla="*/ 0 w 2686485"/>
              <a:gd name="connsiteY0" fmla="*/ 163065 h 978371"/>
              <a:gd name="connsiteX1" fmla="*/ 163065 w 2686485"/>
              <a:gd name="connsiteY1" fmla="*/ 0 h 978371"/>
              <a:gd name="connsiteX2" fmla="*/ 2523420 w 2686485"/>
              <a:gd name="connsiteY2" fmla="*/ 0 h 978371"/>
              <a:gd name="connsiteX3" fmla="*/ 2686485 w 2686485"/>
              <a:gd name="connsiteY3" fmla="*/ 163065 h 978371"/>
              <a:gd name="connsiteX4" fmla="*/ 2686485 w 2686485"/>
              <a:gd name="connsiteY4" fmla="*/ 815306 h 978371"/>
              <a:gd name="connsiteX5" fmla="*/ 2523420 w 2686485"/>
              <a:gd name="connsiteY5" fmla="*/ 978371 h 978371"/>
              <a:gd name="connsiteX6" fmla="*/ 163065 w 2686485"/>
              <a:gd name="connsiteY6" fmla="*/ 978371 h 978371"/>
              <a:gd name="connsiteX7" fmla="*/ 0 w 2686485"/>
              <a:gd name="connsiteY7" fmla="*/ 815306 h 978371"/>
              <a:gd name="connsiteX8" fmla="*/ 0 w 2686485"/>
              <a:gd name="connsiteY8" fmla="*/ 163065 h 97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485" h="978371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2523420" y="0"/>
                </a:lnTo>
                <a:cubicBezTo>
                  <a:pt x="2613478" y="0"/>
                  <a:pt x="2686485" y="73007"/>
                  <a:pt x="2686485" y="163065"/>
                </a:cubicBezTo>
                <a:lnTo>
                  <a:pt x="2686485" y="815306"/>
                </a:lnTo>
                <a:cubicBezTo>
                  <a:pt x="2686485" y="905364"/>
                  <a:pt x="2613478" y="978371"/>
                  <a:pt x="2523420" y="978371"/>
                </a:cubicBezTo>
                <a:lnTo>
                  <a:pt x="163065" y="978371"/>
                </a:lnTo>
                <a:cubicBezTo>
                  <a:pt x="73007" y="978371"/>
                  <a:pt x="0" y="905364"/>
                  <a:pt x="0" y="815306"/>
                </a:cubicBezTo>
                <a:lnTo>
                  <a:pt x="0" y="163065"/>
                </a:lnTo>
                <a:close/>
              </a:path>
            </a:pathLst>
          </a:custGeom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250" tIns="158250" rIns="158250" bIns="15825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900" kern="1200" dirty="0" smtClean="0"/>
              <a:t>Präsentation</a:t>
            </a:r>
            <a:endParaRPr lang="de-AT" sz="2900" kern="1200" dirty="0"/>
          </a:p>
        </p:txBody>
      </p:sp>
      <p:sp>
        <p:nvSpPr>
          <p:cNvPr id="8" name="Freihandform 7"/>
          <p:cNvSpPr/>
          <p:nvPr/>
        </p:nvSpPr>
        <p:spPr>
          <a:xfrm>
            <a:off x="2339729" y="3695326"/>
            <a:ext cx="2520282" cy="690339"/>
          </a:xfrm>
          <a:custGeom>
            <a:avLst/>
            <a:gdLst>
              <a:gd name="connsiteX0" fmla="*/ 0 w 2686485"/>
              <a:gd name="connsiteY0" fmla="*/ 163065 h 978371"/>
              <a:gd name="connsiteX1" fmla="*/ 163065 w 2686485"/>
              <a:gd name="connsiteY1" fmla="*/ 0 h 978371"/>
              <a:gd name="connsiteX2" fmla="*/ 2523420 w 2686485"/>
              <a:gd name="connsiteY2" fmla="*/ 0 h 978371"/>
              <a:gd name="connsiteX3" fmla="*/ 2686485 w 2686485"/>
              <a:gd name="connsiteY3" fmla="*/ 163065 h 978371"/>
              <a:gd name="connsiteX4" fmla="*/ 2686485 w 2686485"/>
              <a:gd name="connsiteY4" fmla="*/ 815306 h 978371"/>
              <a:gd name="connsiteX5" fmla="*/ 2523420 w 2686485"/>
              <a:gd name="connsiteY5" fmla="*/ 978371 h 978371"/>
              <a:gd name="connsiteX6" fmla="*/ 163065 w 2686485"/>
              <a:gd name="connsiteY6" fmla="*/ 978371 h 978371"/>
              <a:gd name="connsiteX7" fmla="*/ 0 w 2686485"/>
              <a:gd name="connsiteY7" fmla="*/ 815306 h 978371"/>
              <a:gd name="connsiteX8" fmla="*/ 0 w 2686485"/>
              <a:gd name="connsiteY8" fmla="*/ 163065 h 97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485" h="978371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2523420" y="0"/>
                </a:lnTo>
                <a:cubicBezTo>
                  <a:pt x="2613478" y="0"/>
                  <a:pt x="2686485" y="73007"/>
                  <a:pt x="2686485" y="163065"/>
                </a:cubicBezTo>
                <a:lnTo>
                  <a:pt x="2686485" y="815306"/>
                </a:lnTo>
                <a:cubicBezTo>
                  <a:pt x="2686485" y="905364"/>
                  <a:pt x="2613478" y="978371"/>
                  <a:pt x="2523420" y="978371"/>
                </a:cubicBezTo>
                <a:lnTo>
                  <a:pt x="163065" y="978371"/>
                </a:lnTo>
                <a:cubicBezTo>
                  <a:pt x="73007" y="978371"/>
                  <a:pt x="0" y="905364"/>
                  <a:pt x="0" y="815306"/>
                </a:cubicBezTo>
                <a:lnTo>
                  <a:pt x="0" y="163065"/>
                </a:lnTo>
                <a:close/>
              </a:path>
            </a:pathLst>
          </a:custGeom>
        </p:spPr>
        <p:style>
          <a:lnRef idx="1">
            <a:schemeClr val="accent2">
              <a:shade val="50000"/>
              <a:hueOff val="-26567"/>
              <a:satOff val="-4851"/>
              <a:lumOff val="2807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250" tIns="158250" rIns="158250" bIns="15825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900" kern="1200" dirty="0" smtClean="0"/>
              <a:t>Bereitstellung</a:t>
            </a:r>
            <a:endParaRPr lang="de-AT" sz="2900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2348486" y="4537718"/>
            <a:ext cx="2520282" cy="690339"/>
          </a:xfrm>
          <a:custGeom>
            <a:avLst/>
            <a:gdLst>
              <a:gd name="connsiteX0" fmla="*/ 0 w 2686485"/>
              <a:gd name="connsiteY0" fmla="*/ 163065 h 978371"/>
              <a:gd name="connsiteX1" fmla="*/ 163065 w 2686485"/>
              <a:gd name="connsiteY1" fmla="*/ 0 h 978371"/>
              <a:gd name="connsiteX2" fmla="*/ 2523420 w 2686485"/>
              <a:gd name="connsiteY2" fmla="*/ 0 h 978371"/>
              <a:gd name="connsiteX3" fmla="*/ 2686485 w 2686485"/>
              <a:gd name="connsiteY3" fmla="*/ 163065 h 978371"/>
              <a:gd name="connsiteX4" fmla="*/ 2686485 w 2686485"/>
              <a:gd name="connsiteY4" fmla="*/ 815306 h 978371"/>
              <a:gd name="connsiteX5" fmla="*/ 2523420 w 2686485"/>
              <a:gd name="connsiteY5" fmla="*/ 978371 h 978371"/>
              <a:gd name="connsiteX6" fmla="*/ 163065 w 2686485"/>
              <a:gd name="connsiteY6" fmla="*/ 978371 h 978371"/>
              <a:gd name="connsiteX7" fmla="*/ 0 w 2686485"/>
              <a:gd name="connsiteY7" fmla="*/ 815306 h 978371"/>
              <a:gd name="connsiteX8" fmla="*/ 0 w 2686485"/>
              <a:gd name="connsiteY8" fmla="*/ 163065 h 97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485" h="978371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2523420" y="0"/>
                </a:lnTo>
                <a:cubicBezTo>
                  <a:pt x="2613478" y="0"/>
                  <a:pt x="2686485" y="73007"/>
                  <a:pt x="2686485" y="163065"/>
                </a:cubicBezTo>
                <a:lnTo>
                  <a:pt x="2686485" y="815306"/>
                </a:lnTo>
                <a:cubicBezTo>
                  <a:pt x="2686485" y="905364"/>
                  <a:pt x="2613478" y="978371"/>
                  <a:pt x="2523420" y="978371"/>
                </a:cubicBezTo>
                <a:lnTo>
                  <a:pt x="163065" y="978371"/>
                </a:lnTo>
                <a:cubicBezTo>
                  <a:pt x="73007" y="978371"/>
                  <a:pt x="0" y="905364"/>
                  <a:pt x="0" y="815306"/>
                </a:cubicBezTo>
                <a:lnTo>
                  <a:pt x="0" y="163065"/>
                </a:lnTo>
                <a:close/>
              </a:path>
            </a:pathLst>
          </a:custGeom>
        </p:spPr>
        <p:style>
          <a:lnRef idx="1">
            <a:schemeClr val="accent2">
              <a:shade val="50000"/>
              <a:hueOff val="-26567"/>
              <a:satOff val="-4851"/>
              <a:lumOff val="2807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250" tIns="158250" rIns="158250" bIns="15825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900" kern="1200" dirty="0" smtClean="0"/>
              <a:t>Digitalisierung</a:t>
            </a:r>
            <a:endParaRPr lang="de-AT" sz="2900" kern="1200" dirty="0"/>
          </a:p>
        </p:txBody>
      </p:sp>
      <p:sp>
        <p:nvSpPr>
          <p:cNvPr id="13" name="Freihandform 12"/>
          <p:cNvSpPr/>
          <p:nvPr/>
        </p:nvSpPr>
        <p:spPr>
          <a:xfrm>
            <a:off x="2339729" y="1988839"/>
            <a:ext cx="2520282" cy="690339"/>
          </a:xfrm>
          <a:custGeom>
            <a:avLst/>
            <a:gdLst>
              <a:gd name="connsiteX0" fmla="*/ 0 w 2686485"/>
              <a:gd name="connsiteY0" fmla="*/ 163065 h 978371"/>
              <a:gd name="connsiteX1" fmla="*/ 163065 w 2686485"/>
              <a:gd name="connsiteY1" fmla="*/ 0 h 978371"/>
              <a:gd name="connsiteX2" fmla="*/ 2523420 w 2686485"/>
              <a:gd name="connsiteY2" fmla="*/ 0 h 978371"/>
              <a:gd name="connsiteX3" fmla="*/ 2686485 w 2686485"/>
              <a:gd name="connsiteY3" fmla="*/ 163065 h 978371"/>
              <a:gd name="connsiteX4" fmla="*/ 2686485 w 2686485"/>
              <a:gd name="connsiteY4" fmla="*/ 815306 h 978371"/>
              <a:gd name="connsiteX5" fmla="*/ 2523420 w 2686485"/>
              <a:gd name="connsiteY5" fmla="*/ 978371 h 978371"/>
              <a:gd name="connsiteX6" fmla="*/ 163065 w 2686485"/>
              <a:gd name="connsiteY6" fmla="*/ 978371 h 978371"/>
              <a:gd name="connsiteX7" fmla="*/ 0 w 2686485"/>
              <a:gd name="connsiteY7" fmla="*/ 815306 h 978371"/>
              <a:gd name="connsiteX8" fmla="*/ 0 w 2686485"/>
              <a:gd name="connsiteY8" fmla="*/ 163065 h 97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485" h="978371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2523420" y="0"/>
                </a:lnTo>
                <a:cubicBezTo>
                  <a:pt x="2613478" y="0"/>
                  <a:pt x="2686485" y="73007"/>
                  <a:pt x="2686485" y="163065"/>
                </a:cubicBezTo>
                <a:lnTo>
                  <a:pt x="2686485" y="815306"/>
                </a:lnTo>
                <a:cubicBezTo>
                  <a:pt x="2686485" y="905364"/>
                  <a:pt x="2613478" y="978371"/>
                  <a:pt x="2523420" y="978371"/>
                </a:cubicBezTo>
                <a:lnTo>
                  <a:pt x="163065" y="978371"/>
                </a:lnTo>
                <a:cubicBezTo>
                  <a:pt x="73007" y="978371"/>
                  <a:pt x="0" y="905364"/>
                  <a:pt x="0" y="815306"/>
                </a:cubicBezTo>
                <a:lnTo>
                  <a:pt x="0" y="163065"/>
                </a:lnTo>
                <a:close/>
              </a:path>
            </a:pathLst>
          </a:custGeom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250" tIns="158250" rIns="158250" bIns="15825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900" kern="1200" dirty="0" smtClean="0"/>
              <a:t>Vernetzung</a:t>
            </a:r>
            <a:endParaRPr lang="de-AT" sz="2900" kern="1200" dirty="0"/>
          </a:p>
        </p:txBody>
      </p:sp>
    </p:spTree>
    <p:extLst>
      <p:ext uri="{BB962C8B-B14F-4D97-AF65-F5344CB8AC3E}">
        <p14:creationId xmlns:p14="http://schemas.microsoft.com/office/powerpoint/2010/main" val="3315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641155"/>
            <a:ext cx="7484368" cy="1362075"/>
          </a:xfrm>
        </p:spPr>
        <p:txBody>
          <a:bodyPr/>
          <a:lstStyle/>
          <a:p>
            <a:r>
              <a:rPr lang="de-AT" sz="5400" b="0" dirty="0" smtClean="0"/>
              <a:t>Präsentation</a:t>
            </a:r>
            <a:endParaRPr lang="de-AT" sz="54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416824" cy="1500187"/>
          </a:xfrm>
        </p:spPr>
        <p:txBody>
          <a:bodyPr/>
          <a:lstStyle/>
          <a:p>
            <a:pPr algn="r"/>
            <a:r>
              <a:rPr lang="de-AT" dirty="0" smtClean="0"/>
              <a:t>{Archivinformationssystem} {Webserver}</a:t>
            </a:r>
            <a:endParaRPr lang="de-AT" dirty="0"/>
          </a:p>
        </p:txBody>
      </p:sp>
      <p:pic>
        <p:nvPicPr>
          <p:cNvPr id="10244" name="Picture 4" descr="D:\Dokumente\ICARUS\Präsentationen\2012 Budapest\MOM-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9802"/>
            <a:ext cx="3004582" cy="25912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Offline Präsentation</a:t>
            </a:r>
            <a:endParaRPr lang="de-AT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403648" y="1484784"/>
            <a:ext cx="6319911" cy="3989476"/>
            <a:chOff x="1475656" y="1308100"/>
            <a:chExt cx="6319911" cy="398947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6" y="1308100"/>
              <a:ext cx="6311899" cy="314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1483668" y="4620468"/>
              <a:ext cx="63118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900" dirty="0" smtClean="0"/>
                <a:t>Offenes Archivinformationssystem</a:t>
              </a:r>
            </a:p>
            <a:p>
              <a:pPr algn="ctr"/>
              <a:r>
                <a:rPr lang="de-AT" sz="1900" dirty="0" smtClean="0"/>
                <a:t>Implementierung an der Schweizerischen Nationalbibliothek</a:t>
              </a:r>
              <a:endParaRPr lang="de-AT" sz="1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1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352818498"/>
              </p:ext>
            </p:extLst>
          </p:nvPr>
        </p:nvGraphicFramePr>
        <p:xfrm>
          <a:off x="611560" y="1412776"/>
          <a:ext cx="792088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/>
          <p:cNvSpPr/>
          <p:nvPr/>
        </p:nvSpPr>
        <p:spPr>
          <a:xfrm>
            <a:off x="4499992" y="335699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17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-682916" y="3196773"/>
            <a:ext cx="8783308" cy="2846898"/>
            <a:chOff x="-682916" y="3196773"/>
            <a:chExt cx="8783308" cy="2846898"/>
          </a:xfrm>
        </p:grpSpPr>
        <p:pic>
          <p:nvPicPr>
            <p:cNvPr id="12291" name="Picture 3" descr="D:\Dokumente\ICARUS\Präsentationen\2012 Budapest\Edi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573016"/>
              <a:ext cx="2160240" cy="209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-682916" y="3196773"/>
              <a:ext cx="5983567" cy="2846898"/>
              <a:chOff x="-476128" y="3204663"/>
              <a:chExt cx="5983567" cy="2846898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7" name="Halbbogen 6"/>
              <p:cNvSpPr/>
              <p:nvPr/>
            </p:nvSpPr>
            <p:spPr>
              <a:xfrm>
                <a:off x="-476128" y="3204663"/>
                <a:ext cx="2846898" cy="2846898"/>
              </a:xfrm>
              <a:prstGeom prst="blockArc">
                <a:avLst>
                  <a:gd name="adj1" fmla="val 18900000"/>
                  <a:gd name="adj2" fmla="val 2700000"/>
                  <a:gd name="adj3" fmla="val 759"/>
                </a:avLst>
              </a:prstGeom>
              <a:sp3d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reihandform 7"/>
              <p:cNvSpPr/>
              <p:nvPr/>
            </p:nvSpPr>
            <p:spPr>
              <a:xfrm>
                <a:off x="2205391" y="3784035"/>
                <a:ext cx="3302048" cy="422038"/>
              </a:xfrm>
              <a:custGeom>
                <a:avLst/>
                <a:gdLst>
                  <a:gd name="connsiteX0" fmla="*/ 0 w 3302048"/>
                  <a:gd name="connsiteY0" fmla="*/ 0 h 422038"/>
                  <a:gd name="connsiteX1" fmla="*/ 3302048 w 3302048"/>
                  <a:gd name="connsiteY1" fmla="*/ 0 h 422038"/>
                  <a:gd name="connsiteX2" fmla="*/ 3302048 w 3302048"/>
                  <a:gd name="connsiteY2" fmla="*/ 422038 h 422038"/>
                  <a:gd name="connsiteX3" fmla="*/ 0 w 3302048"/>
                  <a:gd name="connsiteY3" fmla="*/ 422038 h 422038"/>
                  <a:gd name="connsiteX4" fmla="*/ 0 w 3302048"/>
                  <a:gd name="connsiteY4" fmla="*/ 0 h 42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48" h="422038">
                    <a:moveTo>
                      <a:pt x="0" y="0"/>
                    </a:moveTo>
                    <a:lnTo>
                      <a:pt x="3302048" y="0"/>
                    </a:lnTo>
                    <a:lnTo>
                      <a:pt x="3302048" y="422038"/>
                    </a:lnTo>
                    <a:lnTo>
                      <a:pt x="0" y="422038"/>
                    </a:lnTo>
                    <a:lnTo>
                      <a:pt x="0" y="0"/>
                    </a:lnTo>
                    <a:close/>
                  </a:path>
                </a:pathLst>
              </a:custGeom>
              <a:sp3d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993" tIns="55880" rIns="55880" bIns="55880" numCol="1" spcCol="1270" anchor="ctr" anchorCtr="0">
                <a:noAutofit/>
                <a:flatTx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200" kern="1200" smtClean="0"/>
                  <a:t>Darstellung mit Zoom</a:t>
                </a:r>
                <a:endParaRPr lang="de-AT" sz="2200" kern="1200" dirty="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941617" y="3731280"/>
                <a:ext cx="527548" cy="527548"/>
              </a:xfrm>
              <a:prstGeom prst="ellipse">
                <a:avLst/>
              </a:prstGeom>
              <a:sp3d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ihandform 10"/>
              <p:cNvSpPr/>
              <p:nvPr/>
            </p:nvSpPr>
            <p:spPr>
              <a:xfrm>
                <a:off x="2358802" y="4417092"/>
                <a:ext cx="3148637" cy="422038"/>
              </a:xfrm>
              <a:custGeom>
                <a:avLst/>
                <a:gdLst>
                  <a:gd name="connsiteX0" fmla="*/ 0 w 3148637"/>
                  <a:gd name="connsiteY0" fmla="*/ 0 h 422038"/>
                  <a:gd name="connsiteX1" fmla="*/ 3148637 w 3148637"/>
                  <a:gd name="connsiteY1" fmla="*/ 0 h 422038"/>
                  <a:gd name="connsiteX2" fmla="*/ 3148637 w 3148637"/>
                  <a:gd name="connsiteY2" fmla="*/ 422038 h 422038"/>
                  <a:gd name="connsiteX3" fmla="*/ 0 w 3148637"/>
                  <a:gd name="connsiteY3" fmla="*/ 422038 h 422038"/>
                  <a:gd name="connsiteX4" fmla="*/ 0 w 3148637"/>
                  <a:gd name="connsiteY4" fmla="*/ 0 h 42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8637" h="422038">
                    <a:moveTo>
                      <a:pt x="0" y="0"/>
                    </a:moveTo>
                    <a:lnTo>
                      <a:pt x="3148637" y="0"/>
                    </a:lnTo>
                    <a:lnTo>
                      <a:pt x="3148637" y="422038"/>
                    </a:lnTo>
                    <a:lnTo>
                      <a:pt x="0" y="422038"/>
                    </a:lnTo>
                    <a:lnTo>
                      <a:pt x="0" y="0"/>
                    </a:lnTo>
                    <a:close/>
                  </a:path>
                </a:pathLst>
              </a:custGeom>
              <a:sp3d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993" tIns="55880" rIns="55880" bIns="55880" numCol="1" spcCol="1270" anchor="ctr" anchorCtr="0">
                <a:noAutofit/>
                <a:flatTx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200" dirty="0" smtClean="0"/>
                  <a:t>Sichtbare Metadaten</a:t>
                </a:r>
                <a:endParaRPr lang="de-AT" sz="2200" kern="1200" dirty="0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095028" y="4364338"/>
                <a:ext cx="527548" cy="527548"/>
              </a:xfrm>
              <a:prstGeom prst="ellipse">
                <a:avLst/>
              </a:prstGeom>
              <a:sp3d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ihandform 12"/>
              <p:cNvSpPr/>
              <p:nvPr/>
            </p:nvSpPr>
            <p:spPr>
              <a:xfrm>
                <a:off x="2205391" y="5050150"/>
                <a:ext cx="3302048" cy="422038"/>
              </a:xfrm>
              <a:custGeom>
                <a:avLst/>
                <a:gdLst>
                  <a:gd name="connsiteX0" fmla="*/ 0 w 3302048"/>
                  <a:gd name="connsiteY0" fmla="*/ 0 h 422038"/>
                  <a:gd name="connsiteX1" fmla="*/ 3302048 w 3302048"/>
                  <a:gd name="connsiteY1" fmla="*/ 0 h 422038"/>
                  <a:gd name="connsiteX2" fmla="*/ 3302048 w 3302048"/>
                  <a:gd name="connsiteY2" fmla="*/ 422038 h 422038"/>
                  <a:gd name="connsiteX3" fmla="*/ 0 w 3302048"/>
                  <a:gd name="connsiteY3" fmla="*/ 422038 h 422038"/>
                  <a:gd name="connsiteX4" fmla="*/ 0 w 3302048"/>
                  <a:gd name="connsiteY4" fmla="*/ 0 h 42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48" h="422038">
                    <a:moveTo>
                      <a:pt x="0" y="0"/>
                    </a:moveTo>
                    <a:lnTo>
                      <a:pt x="3302048" y="0"/>
                    </a:lnTo>
                    <a:lnTo>
                      <a:pt x="3302048" y="422038"/>
                    </a:lnTo>
                    <a:lnTo>
                      <a:pt x="0" y="422038"/>
                    </a:lnTo>
                    <a:lnTo>
                      <a:pt x="0" y="0"/>
                    </a:lnTo>
                    <a:close/>
                  </a:path>
                </a:pathLst>
              </a:custGeom>
              <a:sp3d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993" tIns="55880" rIns="55880" bIns="55880" numCol="1" spcCol="1270" anchor="ctr" anchorCtr="0">
                <a:noAutofit/>
                <a:flatTx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200" kern="1200" dirty="0" smtClean="0"/>
                  <a:t>Kollektives Bearbeiten</a:t>
                </a:r>
                <a:endParaRPr lang="de-AT" sz="2200" kern="1200" dirty="0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1941617" y="4997395"/>
                <a:ext cx="527548" cy="527548"/>
              </a:xfrm>
              <a:prstGeom prst="ellipse">
                <a:avLst/>
              </a:prstGeom>
              <a:sp3d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18" name="Gruppieren 17"/>
          <p:cNvGrpSpPr/>
          <p:nvPr/>
        </p:nvGrpSpPr>
        <p:grpSpPr>
          <a:xfrm>
            <a:off x="1043608" y="1404888"/>
            <a:ext cx="6432376" cy="2110192"/>
            <a:chOff x="1043608" y="1404888"/>
            <a:chExt cx="6432376" cy="2110192"/>
          </a:xfrm>
        </p:grpSpPr>
        <p:pic>
          <p:nvPicPr>
            <p:cNvPr id="12292" name="Picture 4" descr="D:\Dokumente\ICARUS\Präsentationen\2012 Budapest\urkundenlis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12776"/>
              <a:ext cx="2160240" cy="209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Diagramm 8"/>
            <p:cNvGraphicFramePr/>
            <p:nvPr>
              <p:extLst>
                <p:ext uri="{D42A27DB-BD31-4B8C-83A1-F6EECF244321}">
                  <p14:modId xmlns:p14="http://schemas.microsoft.com/office/powerpoint/2010/main" val="3326092540"/>
                </p:ext>
              </p:extLst>
            </p:nvPr>
          </p:nvGraphicFramePr>
          <p:xfrm>
            <a:off x="3851920" y="1404888"/>
            <a:ext cx="3624064" cy="2110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17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641155"/>
            <a:ext cx="7412360" cy="1362075"/>
          </a:xfrm>
        </p:spPr>
        <p:txBody>
          <a:bodyPr/>
          <a:lstStyle/>
          <a:p>
            <a:r>
              <a:rPr lang="de-AT" sz="5400" b="0" dirty="0" smtClean="0"/>
              <a:t>Vernetzung</a:t>
            </a:r>
            <a:endParaRPr lang="de-AT" sz="54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416824" cy="1500187"/>
          </a:xfrm>
        </p:spPr>
        <p:txBody>
          <a:bodyPr/>
          <a:lstStyle/>
          <a:p>
            <a:pPr algn="r"/>
            <a:r>
              <a:rPr lang="de-AT" dirty="0" smtClean="0"/>
              <a:t>{</a:t>
            </a:r>
            <a:r>
              <a:rPr lang="de-AT" dirty="0" err="1" smtClean="0"/>
              <a:t>Europeana</a:t>
            </a:r>
            <a:r>
              <a:rPr lang="de-AT" dirty="0" smtClean="0"/>
              <a:t>} {</a:t>
            </a:r>
            <a:r>
              <a:rPr lang="de-AT" dirty="0" err="1" smtClean="0"/>
              <a:t>APEx</a:t>
            </a:r>
            <a:r>
              <a:rPr lang="de-AT" dirty="0" smtClean="0"/>
              <a:t>}</a:t>
            </a:r>
            <a:endParaRPr lang="de-AT" dirty="0"/>
          </a:p>
        </p:txBody>
      </p:sp>
      <p:pic>
        <p:nvPicPr>
          <p:cNvPr id="13314" name="Picture 2" descr="D:\Dokumente\ICARUS\Präsentationen\2012 Budapest\Kabelsa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904481" cy="21962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Vernetzung</a:t>
            </a:r>
            <a:endParaRPr lang="de-AT" dirty="0"/>
          </a:p>
        </p:txBody>
      </p:sp>
      <p:grpSp>
        <p:nvGrpSpPr>
          <p:cNvPr id="14438" name="Gruppieren 14437"/>
          <p:cNvGrpSpPr/>
          <p:nvPr/>
        </p:nvGrpSpPr>
        <p:grpSpPr>
          <a:xfrm>
            <a:off x="1277743" y="1133330"/>
            <a:ext cx="6361364" cy="4627984"/>
            <a:chOff x="1277743" y="1133330"/>
            <a:chExt cx="6361364" cy="4627984"/>
          </a:xfrm>
        </p:grpSpPr>
        <p:pic>
          <p:nvPicPr>
            <p:cNvPr id="9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800" y="1133330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149" y="3431959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743" y="2060847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5" y="2432272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46" y="5018463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010845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312" y="4534272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Dokumente\ICARUS\Präsentationen\2012 Budapest\database-ic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941168"/>
              <a:ext cx="762851" cy="74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57" name="Ellipse 14356"/>
          <p:cNvSpPr/>
          <p:nvPr/>
        </p:nvSpPr>
        <p:spPr>
          <a:xfrm>
            <a:off x="1026010" y="1784201"/>
            <a:ext cx="1266907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5" name="Ellipse 154"/>
          <p:cNvSpPr/>
          <p:nvPr/>
        </p:nvSpPr>
        <p:spPr>
          <a:xfrm>
            <a:off x="6624227" y="2161162"/>
            <a:ext cx="1266907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462" name="Gruppieren 14461"/>
          <p:cNvGrpSpPr/>
          <p:nvPr/>
        </p:nvGrpSpPr>
        <p:grpSpPr>
          <a:xfrm>
            <a:off x="1743152" y="1660737"/>
            <a:ext cx="5318229" cy="1914496"/>
            <a:chOff x="1743152" y="1660737"/>
            <a:chExt cx="5318229" cy="1914496"/>
          </a:xfrm>
        </p:grpSpPr>
        <p:sp>
          <p:nvSpPr>
            <p:cNvPr id="14356" name="Textfeld 14355"/>
            <p:cNvSpPr txBox="1"/>
            <p:nvPr/>
          </p:nvSpPr>
          <p:spPr>
            <a:xfrm>
              <a:off x="1743152" y="1660737"/>
              <a:ext cx="11576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sz="2000" dirty="0" smtClean="0"/>
                <a:t>MOM-CA</a:t>
              </a:r>
              <a:endParaRPr lang="de-AT" sz="2000" dirty="0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6511230" y="3175123"/>
              <a:ext cx="5501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sz="2000" dirty="0" smtClean="0"/>
                <a:t>BFL</a:t>
              </a:r>
              <a:endParaRPr lang="de-AT" sz="2000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040594" y="1504755"/>
            <a:ext cx="4835663" cy="3807839"/>
            <a:chOff x="2040594" y="1504755"/>
            <a:chExt cx="4835663" cy="3807839"/>
          </a:xfrm>
        </p:grpSpPr>
        <p:grpSp>
          <p:nvGrpSpPr>
            <p:cNvPr id="14456" name="Gruppieren 14455"/>
            <p:cNvGrpSpPr/>
            <p:nvPr/>
          </p:nvGrpSpPr>
          <p:grpSpPr>
            <a:xfrm>
              <a:off x="2040594" y="1504755"/>
              <a:ext cx="4835663" cy="3807839"/>
              <a:chOff x="2040594" y="1504755"/>
              <a:chExt cx="4835663" cy="3807839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3534650" y="2252787"/>
                <a:ext cx="2333493" cy="228148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grpSp>
            <p:nvGrpSpPr>
              <p:cNvPr id="14447" name="Gruppieren 14446"/>
              <p:cNvGrpSpPr/>
              <p:nvPr/>
            </p:nvGrpSpPr>
            <p:grpSpPr>
              <a:xfrm>
                <a:off x="2040594" y="1504755"/>
                <a:ext cx="4835663" cy="3807839"/>
                <a:chOff x="2040594" y="1504755"/>
                <a:chExt cx="4835663" cy="3807839"/>
              </a:xfrm>
            </p:grpSpPr>
            <p:cxnSp>
              <p:nvCxnSpPr>
                <p:cNvPr id="14337" name="Gekrümmte Verbindung 14336"/>
                <p:cNvCxnSpPr>
                  <a:stCxn id="11" idx="3"/>
                  <a:endCxn id="3" idx="3"/>
                </p:cNvCxnSpPr>
                <p:nvPr/>
              </p:nvCxnSpPr>
              <p:spPr>
                <a:xfrm flipV="1">
                  <a:off x="2238507" y="4200156"/>
                  <a:ext cx="1637875" cy="111243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krümmte Verbindung 12"/>
                <p:cNvCxnSpPr>
                  <a:stCxn id="6" idx="1"/>
                  <a:endCxn id="3" idx="7"/>
                </p:cNvCxnSpPr>
                <p:nvPr/>
              </p:nvCxnSpPr>
              <p:spPr>
                <a:xfrm rot="10800000">
                  <a:off x="5526411" y="2586904"/>
                  <a:ext cx="1349844" cy="216795"/>
                </a:xfrm>
                <a:prstGeom prst="curvedConnector4">
                  <a:avLst>
                    <a:gd name="adj1" fmla="val 37342"/>
                    <a:gd name="adj2" fmla="val 205445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krümmte Verbindung 15"/>
                <p:cNvCxnSpPr>
                  <a:stCxn id="8" idx="1"/>
                  <a:endCxn id="3" idx="6"/>
                </p:cNvCxnSpPr>
                <p:nvPr/>
              </p:nvCxnSpPr>
              <p:spPr>
                <a:xfrm rot="10800000">
                  <a:off x="5868144" y="3393531"/>
                  <a:ext cx="1008113" cy="988741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krümmte Verbindung 17"/>
                <p:cNvCxnSpPr>
                  <a:stCxn id="10" idx="1"/>
                  <a:endCxn id="3" idx="5"/>
                </p:cNvCxnSpPr>
                <p:nvPr/>
              </p:nvCxnSpPr>
              <p:spPr>
                <a:xfrm rot="10800000">
                  <a:off x="5526412" y="4200156"/>
                  <a:ext cx="329901" cy="705542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krümmte Verbindung 19"/>
                <p:cNvCxnSpPr>
                  <a:stCxn id="9" idx="1"/>
                  <a:endCxn id="3" idx="0"/>
                </p:cNvCxnSpPr>
                <p:nvPr/>
              </p:nvCxnSpPr>
              <p:spPr>
                <a:xfrm rot="10800000" flipH="1" flipV="1">
                  <a:off x="4421799" y="1504755"/>
                  <a:ext cx="279597" cy="748031"/>
                </a:xfrm>
                <a:prstGeom prst="curvedConnector4">
                  <a:avLst>
                    <a:gd name="adj1" fmla="val -81761"/>
                    <a:gd name="adj2" fmla="val 74827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krümmte Verbindung 30"/>
                <p:cNvCxnSpPr>
                  <a:stCxn id="5" idx="3"/>
                  <a:endCxn id="3" idx="2"/>
                </p:cNvCxnSpPr>
                <p:nvPr/>
              </p:nvCxnSpPr>
              <p:spPr>
                <a:xfrm flipV="1">
                  <a:off x="2977000" y="3393530"/>
                  <a:ext cx="557650" cy="409855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41" name="Gekrümmte Verbindung 14340"/>
                <p:cNvCxnSpPr>
                  <a:stCxn id="7" idx="0"/>
                  <a:endCxn id="3" idx="4"/>
                </p:cNvCxnSpPr>
                <p:nvPr/>
              </p:nvCxnSpPr>
              <p:spPr>
                <a:xfrm rot="5400000" flipH="1" flipV="1">
                  <a:off x="4268589" y="4585656"/>
                  <a:ext cx="484191" cy="381425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60" name="Gekrümmte Verbindung 14359"/>
                <p:cNvCxnSpPr>
                  <a:stCxn id="14338" idx="3"/>
                  <a:endCxn id="3" idx="1"/>
                </p:cNvCxnSpPr>
                <p:nvPr/>
              </p:nvCxnSpPr>
              <p:spPr>
                <a:xfrm>
                  <a:off x="2040594" y="2432273"/>
                  <a:ext cx="1835788" cy="154630"/>
                </a:xfrm>
                <a:prstGeom prst="curvedConnector4">
                  <a:avLst>
                    <a:gd name="adj1" fmla="val 46918"/>
                    <a:gd name="adj2" fmla="val -271002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463" name="Picture 4" descr="D:\Dokumente\ICARUS\Präsentationen\2012 Budapest\AP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145" y="2704465"/>
              <a:ext cx="1592503" cy="1378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9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APE</a:t>
            </a:r>
            <a:endParaRPr lang="de-AT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454364" y="2589926"/>
            <a:ext cx="1851427" cy="1668837"/>
            <a:chOff x="1454364" y="2589926"/>
            <a:chExt cx="1851427" cy="1668837"/>
          </a:xfrm>
        </p:grpSpPr>
        <p:sp>
          <p:nvSpPr>
            <p:cNvPr id="5" name="Freihandform 4"/>
            <p:cNvSpPr/>
            <p:nvPr/>
          </p:nvSpPr>
          <p:spPr>
            <a:xfrm>
              <a:off x="1454364" y="2589926"/>
              <a:ext cx="1666285" cy="1374336"/>
            </a:xfrm>
            <a:custGeom>
              <a:avLst/>
              <a:gdLst>
                <a:gd name="connsiteX0" fmla="*/ 0 w 1666285"/>
                <a:gd name="connsiteY0" fmla="*/ 137434 h 1374336"/>
                <a:gd name="connsiteX1" fmla="*/ 137434 w 1666285"/>
                <a:gd name="connsiteY1" fmla="*/ 0 h 1374336"/>
                <a:gd name="connsiteX2" fmla="*/ 1528851 w 1666285"/>
                <a:gd name="connsiteY2" fmla="*/ 0 h 1374336"/>
                <a:gd name="connsiteX3" fmla="*/ 1666285 w 1666285"/>
                <a:gd name="connsiteY3" fmla="*/ 137434 h 1374336"/>
                <a:gd name="connsiteX4" fmla="*/ 1666285 w 1666285"/>
                <a:gd name="connsiteY4" fmla="*/ 1236902 h 1374336"/>
                <a:gd name="connsiteX5" fmla="*/ 1528851 w 1666285"/>
                <a:gd name="connsiteY5" fmla="*/ 1374336 h 1374336"/>
                <a:gd name="connsiteX6" fmla="*/ 137434 w 1666285"/>
                <a:gd name="connsiteY6" fmla="*/ 1374336 h 1374336"/>
                <a:gd name="connsiteX7" fmla="*/ 0 w 1666285"/>
                <a:gd name="connsiteY7" fmla="*/ 1236902 h 1374336"/>
                <a:gd name="connsiteX8" fmla="*/ 0 w 1666285"/>
                <a:gd name="connsiteY8" fmla="*/ 137434 h 137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85" h="1374336">
                  <a:moveTo>
                    <a:pt x="0" y="137434"/>
                  </a:moveTo>
                  <a:cubicBezTo>
                    <a:pt x="0" y="61531"/>
                    <a:pt x="61531" y="0"/>
                    <a:pt x="137434" y="0"/>
                  </a:cubicBezTo>
                  <a:lnTo>
                    <a:pt x="1528851" y="0"/>
                  </a:lnTo>
                  <a:cubicBezTo>
                    <a:pt x="1604754" y="0"/>
                    <a:pt x="1666285" y="61531"/>
                    <a:pt x="1666285" y="137434"/>
                  </a:cubicBezTo>
                  <a:lnTo>
                    <a:pt x="1666285" y="1236902"/>
                  </a:lnTo>
                  <a:cubicBezTo>
                    <a:pt x="1666285" y="1312805"/>
                    <a:pt x="1604754" y="1374336"/>
                    <a:pt x="1528851" y="1374336"/>
                  </a:cubicBezTo>
                  <a:lnTo>
                    <a:pt x="137434" y="1374336"/>
                  </a:lnTo>
                  <a:cubicBezTo>
                    <a:pt x="61531" y="1374336"/>
                    <a:pt x="0" y="1312805"/>
                    <a:pt x="0" y="1236902"/>
                  </a:cubicBezTo>
                  <a:lnTo>
                    <a:pt x="0" y="13743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632" tIns="71632" rIns="71632" bIns="36613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100" kern="1200" dirty="0" smtClean="0"/>
                <a:t>Lokal</a:t>
              </a:r>
              <a:r>
                <a:rPr lang="de-AT" sz="2100" dirty="0" smtClean="0"/>
                <a:t>e </a:t>
              </a:r>
              <a:r>
                <a:rPr lang="de-AT" sz="2100" kern="1200" dirty="0" smtClean="0"/>
                <a:t>Datenbank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100" dirty="0" smtClean="0"/>
                <a:t>Formate</a:t>
              </a:r>
              <a:endParaRPr lang="de-AT" sz="2100" kern="1200" dirty="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1824649" y="3669762"/>
              <a:ext cx="1481142" cy="589001"/>
            </a:xfrm>
            <a:custGeom>
              <a:avLst/>
              <a:gdLst>
                <a:gd name="connsiteX0" fmla="*/ 0 w 1481142"/>
                <a:gd name="connsiteY0" fmla="*/ 58900 h 589001"/>
                <a:gd name="connsiteX1" fmla="*/ 58900 w 1481142"/>
                <a:gd name="connsiteY1" fmla="*/ 0 h 589001"/>
                <a:gd name="connsiteX2" fmla="*/ 1422242 w 1481142"/>
                <a:gd name="connsiteY2" fmla="*/ 0 h 589001"/>
                <a:gd name="connsiteX3" fmla="*/ 1481142 w 1481142"/>
                <a:gd name="connsiteY3" fmla="*/ 58900 h 589001"/>
                <a:gd name="connsiteX4" fmla="*/ 1481142 w 1481142"/>
                <a:gd name="connsiteY4" fmla="*/ 530101 h 589001"/>
                <a:gd name="connsiteX5" fmla="*/ 1422242 w 1481142"/>
                <a:gd name="connsiteY5" fmla="*/ 589001 h 589001"/>
                <a:gd name="connsiteX6" fmla="*/ 58900 w 1481142"/>
                <a:gd name="connsiteY6" fmla="*/ 589001 h 589001"/>
                <a:gd name="connsiteX7" fmla="*/ 0 w 1481142"/>
                <a:gd name="connsiteY7" fmla="*/ 530101 h 589001"/>
                <a:gd name="connsiteX8" fmla="*/ 0 w 1481142"/>
                <a:gd name="connsiteY8" fmla="*/ 58900 h 5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142" h="589001">
                  <a:moveTo>
                    <a:pt x="0" y="58900"/>
                  </a:moveTo>
                  <a:cubicBezTo>
                    <a:pt x="0" y="26370"/>
                    <a:pt x="26370" y="0"/>
                    <a:pt x="58900" y="0"/>
                  </a:cubicBezTo>
                  <a:lnTo>
                    <a:pt x="1422242" y="0"/>
                  </a:lnTo>
                  <a:cubicBezTo>
                    <a:pt x="1454772" y="0"/>
                    <a:pt x="1481142" y="26370"/>
                    <a:pt x="1481142" y="58900"/>
                  </a:cubicBezTo>
                  <a:lnTo>
                    <a:pt x="1481142" y="530101"/>
                  </a:lnTo>
                  <a:cubicBezTo>
                    <a:pt x="1481142" y="562631"/>
                    <a:pt x="1454772" y="589001"/>
                    <a:pt x="1422242" y="589001"/>
                  </a:cubicBezTo>
                  <a:lnTo>
                    <a:pt x="58900" y="589001"/>
                  </a:lnTo>
                  <a:cubicBezTo>
                    <a:pt x="26370" y="589001"/>
                    <a:pt x="0" y="562631"/>
                    <a:pt x="0" y="530101"/>
                  </a:cubicBezTo>
                  <a:lnTo>
                    <a:pt x="0" y="589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96" tIns="54081" rIns="72496" bIns="5408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900" kern="1200" dirty="0" smtClean="0"/>
                <a:t>Export</a:t>
              </a:r>
              <a:endParaRPr lang="de-AT" sz="2900" kern="120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393052" y="2295425"/>
            <a:ext cx="3032653" cy="2455521"/>
            <a:chOff x="2393052" y="2295425"/>
            <a:chExt cx="3032653" cy="2455521"/>
          </a:xfrm>
        </p:grpSpPr>
        <p:sp>
          <p:nvSpPr>
            <p:cNvPr id="6" name="Form 5"/>
            <p:cNvSpPr/>
            <p:nvPr/>
          </p:nvSpPr>
          <p:spPr>
            <a:xfrm>
              <a:off x="2393052" y="2925438"/>
              <a:ext cx="1825508" cy="1825508"/>
            </a:xfrm>
            <a:prstGeom prst="leftCircularArrow">
              <a:avLst>
                <a:gd name="adj1" fmla="val 3089"/>
                <a:gd name="adj2" fmla="val 379499"/>
                <a:gd name="adj3" fmla="val 2155010"/>
                <a:gd name="adj4" fmla="val 9024489"/>
                <a:gd name="adj5" fmla="val 36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ihandform 8"/>
            <p:cNvSpPr/>
            <p:nvPr/>
          </p:nvSpPr>
          <p:spPr>
            <a:xfrm>
              <a:off x="3574277" y="2589926"/>
              <a:ext cx="1666285" cy="1374336"/>
            </a:xfrm>
            <a:custGeom>
              <a:avLst/>
              <a:gdLst>
                <a:gd name="connsiteX0" fmla="*/ 0 w 1666285"/>
                <a:gd name="connsiteY0" fmla="*/ 137434 h 1374336"/>
                <a:gd name="connsiteX1" fmla="*/ 137434 w 1666285"/>
                <a:gd name="connsiteY1" fmla="*/ 0 h 1374336"/>
                <a:gd name="connsiteX2" fmla="*/ 1528851 w 1666285"/>
                <a:gd name="connsiteY2" fmla="*/ 0 h 1374336"/>
                <a:gd name="connsiteX3" fmla="*/ 1666285 w 1666285"/>
                <a:gd name="connsiteY3" fmla="*/ 137434 h 1374336"/>
                <a:gd name="connsiteX4" fmla="*/ 1666285 w 1666285"/>
                <a:gd name="connsiteY4" fmla="*/ 1236902 h 1374336"/>
                <a:gd name="connsiteX5" fmla="*/ 1528851 w 1666285"/>
                <a:gd name="connsiteY5" fmla="*/ 1374336 h 1374336"/>
                <a:gd name="connsiteX6" fmla="*/ 137434 w 1666285"/>
                <a:gd name="connsiteY6" fmla="*/ 1374336 h 1374336"/>
                <a:gd name="connsiteX7" fmla="*/ 0 w 1666285"/>
                <a:gd name="connsiteY7" fmla="*/ 1236902 h 1374336"/>
                <a:gd name="connsiteX8" fmla="*/ 0 w 1666285"/>
                <a:gd name="connsiteY8" fmla="*/ 137434 h 137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85" h="1374336">
                  <a:moveTo>
                    <a:pt x="0" y="137434"/>
                  </a:moveTo>
                  <a:cubicBezTo>
                    <a:pt x="0" y="61531"/>
                    <a:pt x="61531" y="0"/>
                    <a:pt x="137434" y="0"/>
                  </a:cubicBezTo>
                  <a:lnTo>
                    <a:pt x="1528851" y="0"/>
                  </a:lnTo>
                  <a:cubicBezTo>
                    <a:pt x="1604754" y="0"/>
                    <a:pt x="1666285" y="61531"/>
                    <a:pt x="1666285" y="137434"/>
                  </a:cubicBezTo>
                  <a:lnTo>
                    <a:pt x="1666285" y="1236902"/>
                  </a:lnTo>
                  <a:cubicBezTo>
                    <a:pt x="1666285" y="1312805"/>
                    <a:pt x="1604754" y="1374336"/>
                    <a:pt x="1528851" y="1374336"/>
                  </a:cubicBezTo>
                  <a:lnTo>
                    <a:pt x="137434" y="1374336"/>
                  </a:lnTo>
                  <a:cubicBezTo>
                    <a:pt x="61531" y="1374336"/>
                    <a:pt x="0" y="1312805"/>
                    <a:pt x="0" y="1236902"/>
                  </a:cubicBezTo>
                  <a:lnTo>
                    <a:pt x="0" y="13743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632" tIns="366133" rIns="71632" bIns="7163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100" kern="1200" dirty="0" smtClean="0"/>
                <a:t>Lokales </a:t>
              </a:r>
              <a:r>
                <a:rPr lang="de-AT" sz="2100" kern="1200" dirty="0" smtClean="0"/>
                <a:t>EAD zu APE </a:t>
              </a:r>
              <a:r>
                <a:rPr lang="de-AT" sz="2100" kern="1200" dirty="0" smtClean="0"/>
                <a:t>EAD</a:t>
              </a:r>
              <a:endParaRPr lang="de-AT" sz="2100" kern="1200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944563" y="2295425"/>
              <a:ext cx="1481142" cy="589001"/>
            </a:xfrm>
            <a:custGeom>
              <a:avLst/>
              <a:gdLst>
                <a:gd name="connsiteX0" fmla="*/ 0 w 1481142"/>
                <a:gd name="connsiteY0" fmla="*/ 58900 h 589001"/>
                <a:gd name="connsiteX1" fmla="*/ 58900 w 1481142"/>
                <a:gd name="connsiteY1" fmla="*/ 0 h 589001"/>
                <a:gd name="connsiteX2" fmla="*/ 1422242 w 1481142"/>
                <a:gd name="connsiteY2" fmla="*/ 0 h 589001"/>
                <a:gd name="connsiteX3" fmla="*/ 1481142 w 1481142"/>
                <a:gd name="connsiteY3" fmla="*/ 58900 h 589001"/>
                <a:gd name="connsiteX4" fmla="*/ 1481142 w 1481142"/>
                <a:gd name="connsiteY4" fmla="*/ 530101 h 589001"/>
                <a:gd name="connsiteX5" fmla="*/ 1422242 w 1481142"/>
                <a:gd name="connsiteY5" fmla="*/ 589001 h 589001"/>
                <a:gd name="connsiteX6" fmla="*/ 58900 w 1481142"/>
                <a:gd name="connsiteY6" fmla="*/ 589001 h 589001"/>
                <a:gd name="connsiteX7" fmla="*/ 0 w 1481142"/>
                <a:gd name="connsiteY7" fmla="*/ 530101 h 589001"/>
                <a:gd name="connsiteX8" fmla="*/ 0 w 1481142"/>
                <a:gd name="connsiteY8" fmla="*/ 58900 h 5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142" h="589001">
                  <a:moveTo>
                    <a:pt x="0" y="58900"/>
                  </a:moveTo>
                  <a:cubicBezTo>
                    <a:pt x="0" y="26370"/>
                    <a:pt x="26370" y="0"/>
                    <a:pt x="58900" y="0"/>
                  </a:cubicBezTo>
                  <a:lnTo>
                    <a:pt x="1422242" y="0"/>
                  </a:lnTo>
                  <a:cubicBezTo>
                    <a:pt x="1454772" y="0"/>
                    <a:pt x="1481142" y="26370"/>
                    <a:pt x="1481142" y="58900"/>
                  </a:cubicBezTo>
                  <a:lnTo>
                    <a:pt x="1481142" y="530101"/>
                  </a:lnTo>
                  <a:cubicBezTo>
                    <a:pt x="1481142" y="562631"/>
                    <a:pt x="1454772" y="589001"/>
                    <a:pt x="1422242" y="589001"/>
                  </a:cubicBezTo>
                  <a:lnTo>
                    <a:pt x="58900" y="589001"/>
                  </a:lnTo>
                  <a:cubicBezTo>
                    <a:pt x="26370" y="589001"/>
                    <a:pt x="0" y="562631"/>
                    <a:pt x="0" y="530101"/>
                  </a:cubicBezTo>
                  <a:lnTo>
                    <a:pt x="0" y="589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96" tIns="54081" rIns="72496" bIns="5408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900" kern="1200" dirty="0" smtClean="0"/>
                <a:t>Mapping</a:t>
              </a:r>
              <a:endParaRPr lang="de-AT" sz="2900" kern="12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499080" y="1749356"/>
            <a:ext cx="3046539" cy="2509407"/>
            <a:chOff x="4499080" y="1749356"/>
            <a:chExt cx="3046539" cy="2509407"/>
          </a:xfrm>
        </p:grpSpPr>
        <p:sp>
          <p:nvSpPr>
            <p:cNvPr id="10" name="Gebogener Pfeil 9"/>
            <p:cNvSpPr/>
            <p:nvPr/>
          </p:nvSpPr>
          <p:spPr>
            <a:xfrm>
              <a:off x="4499080" y="1749356"/>
              <a:ext cx="2038422" cy="2038422"/>
            </a:xfrm>
            <a:prstGeom prst="circularArrow">
              <a:avLst>
                <a:gd name="adj1" fmla="val 2766"/>
                <a:gd name="adj2" fmla="val 337297"/>
                <a:gd name="adj3" fmla="val 19487192"/>
                <a:gd name="adj4" fmla="val 12575511"/>
                <a:gd name="adj5" fmla="val 32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5694191" y="2589926"/>
              <a:ext cx="1666285" cy="1374336"/>
            </a:xfrm>
            <a:custGeom>
              <a:avLst/>
              <a:gdLst>
                <a:gd name="connsiteX0" fmla="*/ 0 w 1666285"/>
                <a:gd name="connsiteY0" fmla="*/ 137434 h 1374336"/>
                <a:gd name="connsiteX1" fmla="*/ 137434 w 1666285"/>
                <a:gd name="connsiteY1" fmla="*/ 0 h 1374336"/>
                <a:gd name="connsiteX2" fmla="*/ 1528851 w 1666285"/>
                <a:gd name="connsiteY2" fmla="*/ 0 h 1374336"/>
                <a:gd name="connsiteX3" fmla="*/ 1666285 w 1666285"/>
                <a:gd name="connsiteY3" fmla="*/ 137434 h 1374336"/>
                <a:gd name="connsiteX4" fmla="*/ 1666285 w 1666285"/>
                <a:gd name="connsiteY4" fmla="*/ 1236902 h 1374336"/>
                <a:gd name="connsiteX5" fmla="*/ 1528851 w 1666285"/>
                <a:gd name="connsiteY5" fmla="*/ 1374336 h 1374336"/>
                <a:gd name="connsiteX6" fmla="*/ 137434 w 1666285"/>
                <a:gd name="connsiteY6" fmla="*/ 1374336 h 1374336"/>
                <a:gd name="connsiteX7" fmla="*/ 0 w 1666285"/>
                <a:gd name="connsiteY7" fmla="*/ 1236902 h 1374336"/>
                <a:gd name="connsiteX8" fmla="*/ 0 w 1666285"/>
                <a:gd name="connsiteY8" fmla="*/ 137434 h 137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6285" h="1374336">
                  <a:moveTo>
                    <a:pt x="0" y="137434"/>
                  </a:moveTo>
                  <a:cubicBezTo>
                    <a:pt x="0" y="61531"/>
                    <a:pt x="61531" y="0"/>
                    <a:pt x="137434" y="0"/>
                  </a:cubicBezTo>
                  <a:lnTo>
                    <a:pt x="1528851" y="0"/>
                  </a:lnTo>
                  <a:cubicBezTo>
                    <a:pt x="1604754" y="0"/>
                    <a:pt x="1666285" y="61531"/>
                    <a:pt x="1666285" y="137434"/>
                  </a:cubicBezTo>
                  <a:lnTo>
                    <a:pt x="1666285" y="1236902"/>
                  </a:lnTo>
                  <a:cubicBezTo>
                    <a:pt x="1666285" y="1312805"/>
                    <a:pt x="1604754" y="1374336"/>
                    <a:pt x="1528851" y="1374336"/>
                  </a:cubicBezTo>
                  <a:lnTo>
                    <a:pt x="137434" y="1374336"/>
                  </a:lnTo>
                  <a:cubicBezTo>
                    <a:pt x="61531" y="1374336"/>
                    <a:pt x="0" y="1312805"/>
                    <a:pt x="0" y="1236902"/>
                  </a:cubicBezTo>
                  <a:lnTo>
                    <a:pt x="0" y="13743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632" tIns="71632" rIns="71632" bIns="36613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100" kern="1200" dirty="0" smtClean="0"/>
                <a:t>Konversion</a:t>
              </a:r>
              <a:endParaRPr lang="de-AT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AT" sz="2100" kern="1200" dirty="0" smtClean="0"/>
                <a:t>Validierung</a:t>
              </a:r>
              <a:endParaRPr lang="de-AT" sz="2100" kern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064477" y="3669762"/>
              <a:ext cx="1481142" cy="589001"/>
            </a:xfrm>
            <a:custGeom>
              <a:avLst/>
              <a:gdLst>
                <a:gd name="connsiteX0" fmla="*/ 0 w 1481142"/>
                <a:gd name="connsiteY0" fmla="*/ 58900 h 589001"/>
                <a:gd name="connsiteX1" fmla="*/ 58900 w 1481142"/>
                <a:gd name="connsiteY1" fmla="*/ 0 h 589001"/>
                <a:gd name="connsiteX2" fmla="*/ 1422242 w 1481142"/>
                <a:gd name="connsiteY2" fmla="*/ 0 h 589001"/>
                <a:gd name="connsiteX3" fmla="*/ 1481142 w 1481142"/>
                <a:gd name="connsiteY3" fmla="*/ 58900 h 589001"/>
                <a:gd name="connsiteX4" fmla="*/ 1481142 w 1481142"/>
                <a:gd name="connsiteY4" fmla="*/ 530101 h 589001"/>
                <a:gd name="connsiteX5" fmla="*/ 1422242 w 1481142"/>
                <a:gd name="connsiteY5" fmla="*/ 589001 h 589001"/>
                <a:gd name="connsiteX6" fmla="*/ 58900 w 1481142"/>
                <a:gd name="connsiteY6" fmla="*/ 589001 h 589001"/>
                <a:gd name="connsiteX7" fmla="*/ 0 w 1481142"/>
                <a:gd name="connsiteY7" fmla="*/ 530101 h 589001"/>
                <a:gd name="connsiteX8" fmla="*/ 0 w 1481142"/>
                <a:gd name="connsiteY8" fmla="*/ 58900 h 5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142" h="589001">
                  <a:moveTo>
                    <a:pt x="0" y="58900"/>
                  </a:moveTo>
                  <a:cubicBezTo>
                    <a:pt x="0" y="26370"/>
                    <a:pt x="26370" y="0"/>
                    <a:pt x="58900" y="0"/>
                  </a:cubicBezTo>
                  <a:lnTo>
                    <a:pt x="1422242" y="0"/>
                  </a:lnTo>
                  <a:cubicBezTo>
                    <a:pt x="1454772" y="0"/>
                    <a:pt x="1481142" y="26370"/>
                    <a:pt x="1481142" y="58900"/>
                  </a:cubicBezTo>
                  <a:lnTo>
                    <a:pt x="1481142" y="530101"/>
                  </a:lnTo>
                  <a:cubicBezTo>
                    <a:pt x="1481142" y="562631"/>
                    <a:pt x="1454772" y="589001"/>
                    <a:pt x="1422242" y="589001"/>
                  </a:cubicBezTo>
                  <a:lnTo>
                    <a:pt x="58900" y="589001"/>
                  </a:lnTo>
                  <a:cubicBezTo>
                    <a:pt x="26370" y="589001"/>
                    <a:pt x="0" y="562631"/>
                    <a:pt x="0" y="530101"/>
                  </a:cubicBezTo>
                  <a:lnTo>
                    <a:pt x="0" y="589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96" tIns="54081" rIns="72496" bIns="5408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900" kern="1200" dirty="0" smtClean="0"/>
                <a:t>Import</a:t>
              </a:r>
              <a:endParaRPr lang="de-AT" sz="2900" kern="1200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788024" y="445366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Aggregation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38405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APE</a:t>
            </a:r>
            <a:endParaRPr lang="de-AT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4468024" y="2905096"/>
            <a:ext cx="2972241" cy="2861056"/>
            <a:chOff x="4468024" y="2905096"/>
            <a:chExt cx="2972241" cy="2861056"/>
          </a:xfrm>
        </p:grpSpPr>
        <p:sp>
          <p:nvSpPr>
            <p:cNvPr id="15" name="Freihandform 14"/>
            <p:cNvSpPr/>
            <p:nvPr/>
          </p:nvSpPr>
          <p:spPr>
            <a:xfrm>
              <a:off x="4752503" y="3241576"/>
              <a:ext cx="2235200" cy="2235200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585" tIns="552795" rIns="478585" bIns="59188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300" kern="1200" dirty="0" smtClean="0"/>
                <a:t>EAD, EAG</a:t>
              </a:r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468024" y="4623335"/>
              <a:ext cx="1422400" cy="853440"/>
            </a:xfrm>
            <a:custGeom>
              <a:avLst/>
              <a:gdLst>
                <a:gd name="connsiteX0" fmla="*/ 0 w 1422400"/>
                <a:gd name="connsiteY0" fmla="*/ 85344 h 853440"/>
                <a:gd name="connsiteX1" fmla="*/ 85344 w 1422400"/>
                <a:gd name="connsiteY1" fmla="*/ 0 h 853440"/>
                <a:gd name="connsiteX2" fmla="*/ 1337056 w 1422400"/>
                <a:gd name="connsiteY2" fmla="*/ 0 h 853440"/>
                <a:gd name="connsiteX3" fmla="*/ 1422400 w 1422400"/>
                <a:gd name="connsiteY3" fmla="*/ 85344 h 853440"/>
                <a:gd name="connsiteX4" fmla="*/ 1422400 w 1422400"/>
                <a:gd name="connsiteY4" fmla="*/ 768096 h 853440"/>
                <a:gd name="connsiteX5" fmla="*/ 1337056 w 1422400"/>
                <a:gd name="connsiteY5" fmla="*/ 853440 h 853440"/>
                <a:gd name="connsiteX6" fmla="*/ 85344 w 1422400"/>
                <a:gd name="connsiteY6" fmla="*/ 853440 h 853440"/>
                <a:gd name="connsiteX7" fmla="*/ 0 w 1422400"/>
                <a:gd name="connsiteY7" fmla="*/ 768096 h 853440"/>
                <a:gd name="connsiteX8" fmla="*/ 0 w 1422400"/>
                <a:gd name="connsiteY8" fmla="*/ 85344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400" h="853440">
                  <a:moveTo>
                    <a:pt x="0" y="85344"/>
                  </a:moveTo>
                  <a:cubicBezTo>
                    <a:pt x="0" y="38210"/>
                    <a:pt x="38210" y="0"/>
                    <a:pt x="85344" y="0"/>
                  </a:cubicBezTo>
                  <a:lnTo>
                    <a:pt x="1337056" y="0"/>
                  </a:lnTo>
                  <a:cubicBezTo>
                    <a:pt x="1384190" y="0"/>
                    <a:pt x="1422400" y="38210"/>
                    <a:pt x="1422400" y="85344"/>
                  </a:cubicBezTo>
                  <a:lnTo>
                    <a:pt x="1422400" y="768096"/>
                  </a:lnTo>
                  <a:cubicBezTo>
                    <a:pt x="1422400" y="815230"/>
                    <a:pt x="1384190" y="853440"/>
                    <a:pt x="1337056" y="853440"/>
                  </a:cubicBezTo>
                  <a:lnTo>
                    <a:pt x="85344" y="853440"/>
                  </a:lnTo>
                  <a:cubicBezTo>
                    <a:pt x="38210" y="853440"/>
                    <a:pt x="0" y="815230"/>
                    <a:pt x="0" y="768096"/>
                  </a:cubicBezTo>
                  <a:lnTo>
                    <a:pt x="0" y="853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6" tIns="112626" rIns="112626" bIns="112626" numCol="1" spcCol="1270" anchor="t" anchorCtr="0">
              <a:noAutofit/>
            </a:bodyPr>
            <a:lstStyle/>
            <a:p>
              <a:pPr marL="0" lvl="1" algn="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AT" sz="2000" kern="1200" dirty="0" err="1" smtClean="0"/>
                <a:t>Archival</a:t>
              </a:r>
              <a:r>
                <a:rPr lang="de-AT" sz="2000" kern="1200" dirty="0" smtClean="0"/>
                <a:t> </a:t>
              </a:r>
              <a:r>
                <a:rPr lang="de-AT" sz="2000" kern="1200" dirty="0" err="1" smtClean="0"/>
                <a:t>Landscape</a:t>
              </a:r>
              <a:endParaRPr lang="de-AT" sz="2000" kern="1200" dirty="0" smtClean="0"/>
            </a:p>
          </p:txBody>
        </p:sp>
        <p:sp>
          <p:nvSpPr>
            <p:cNvPr id="24" name="Gebogener Pfeil 23"/>
            <p:cNvSpPr/>
            <p:nvPr/>
          </p:nvSpPr>
          <p:spPr>
            <a:xfrm>
              <a:off x="4579209" y="2905096"/>
              <a:ext cx="2861056" cy="2861056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Gruppieren 27"/>
          <p:cNvGrpSpPr/>
          <p:nvPr/>
        </p:nvGrpSpPr>
        <p:grpSpPr>
          <a:xfrm>
            <a:off x="2923703" y="2354131"/>
            <a:ext cx="2319166" cy="2269205"/>
            <a:chOff x="2923703" y="2354131"/>
            <a:chExt cx="2319166" cy="2269205"/>
          </a:xfrm>
        </p:grpSpPr>
        <p:sp>
          <p:nvSpPr>
            <p:cNvPr id="19" name="Freihandform 18"/>
            <p:cNvSpPr/>
            <p:nvPr/>
          </p:nvSpPr>
          <p:spPr>
            <a:xfrm>
              <a:off x="3452023" y="2713256"/>
              <a:ext cx="1625600" cy="1625600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60" tIns="440933" rIns="438460" bIns="4409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300" kern="1200" dirty="0" smtClean="0"/>
                <a:t>EAC-CPF</a:t>
              </a:r>
              <a:endParaRPr lang="de-AT" sz="2300" kern="1200" dirty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2923703" y="3769896"/>
              <a:ext cx="1422400" cy="853440"/>
            </a:xfrm>
            <a:custGeom>
              <a:avLst/>
              <a:gdLst>
                <a:gd name="connsiteX0" fmla="*/ 0 w 1422400"/>
                <a:gd name="connsiteY0" fmla="*/ 85344 h 853440"/>
                <a:gd name="connsiteX1" fmla="*/ 85344 w 1422400"/>
                <a:gd name="connsiteY1" fmla="*/ 0 h 853440"/>
                <a:gd name="connsiteX2" fmla="*/ 1337056 w 1422400"/>
                <a:gd name="connsiteY2" fmla="*/ 0 h 853440"/>
                <a:gd name="connsiteX3" fmla="*/ 1422400 w 1422400"/>
                <a:gd name="connsiteY3" fmla="*/ 85344 h 853440"/>
                <a:gd name="connsiteX4" fmla="*/ 1422400 w 1422400"/>
                <a:gd name="connsiteY4" fmla="*/ 768096 h 853440"/>
                <a:gd name="connsiteX5" fmla="*/ 1337056 w 1422400"/>
                <a:gd name="connsiteY5" fmla="*/ 853440 h 853440"/>
                <a:gd name="connsiteX6" fmla="*/ 85344 w 1422400"/>
                <a:gd name="connsiteY6" fmla="*/ 853440 h 853440"/>
                <a:gd name="connsiteX7" fmla="*/ 0 w 1422400"/>
                <a:gd name="connsiteY7" fmla="*/ 768096 h 853440"/>
                <a:gd name="connsiteX8" fmla="*/ 0 w 1422400"/>
                <a:gd name="connsiteY8" fmla="*/ 85344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400" h="853440">
                  <a:moveTo>
                    <a:pt x="0" y="85344"/>
                  </a:moveTo>
                  <a:cubicBezTo>
                    <a:pt x="0" y="38210"/>
                    <a:pt x="38210" y="0"/>
                    <a:pt x="85344" y="0"/>
                  </a:cubicBezTo>
                  <a:lnTo>
                    <a:pt x="1337056" y="0"/>
                  </a:lnTo>
                  <a:cubicBezTo>
                    <a:pt x="1384190" y="0"/>
                    <a:pt x="1422400" y="38210"/>
                    <a:pt x="1422400" y="85344"/>
                  </a:cubicBezTo>
                  <a:lnTo>
                    <a:pt x="1422400" y="768096"/>
                  </a:lnTo>
                  <a:cubicBezTo>
                    <a:pt x="1422400" y="815230"/>
                    <a:pt x="1384190" y="853440"/>
                    <a:pt x="1337056" y="853440"/>
                  </a:cubicBezTo>
                  <a:lnTo>
                    <a:pt x="85344" y="853440"/>
                  </a:lnTo>
                  <a:cubicBezTo>
                    <a:pt x="38210" y="853440"/>
                    <a:pt x="0" y="815230"/>
                    <a:pt x="0" y="768096"/>
                  </a:cubicBezTo>
                  <a:lnTo>
                    <a:pt x="0" y="853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6" tIns="112626" rIns="112626" bIns="112626" numCol="1" spcCol="1270" anchor="t" anchorCtr="0">
              <a:noAutofit/>
            </a:bodyPr>
            <a:lstStyle/>
            <a:p>
              <a:pPr marL="0" lvl="1" algn="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AT" sz="2000" kern="1200" dirty="0" err="1" smtClean="0"/>
                <a:t>Record</a:t>
              </a:r>
              <a:r>
                <a:rPr lang="de-AT" sz="2000" kern="1200" dirty="0" smtClean="0"/>
                <a:t> </a:t>
              </a:r>
              <a:r>
                <a:rPr lang="de-AT" sz="2000" kern="1200" dirty="0" err="1" smtClean="0"/>
                <a:t>Creators</a:t>
              </a:r>
              <a:endParaRPr lang="de-AT" sz="2000" kern="1200" dirty="0"/>
            </a:p>
          </p:txBody>
        </p:sp>
        <p:sp>
          <p:nvSpPr>
            <p:cNvPr id="25" name="Form 24"/>
            <p:cNvSpPr/>
            <p:nvPr/>
          </p:nvSpPr>
          <p:spPr>
            <a:xfrm>
              <a:off x="3164133" y="2354131"/>
              <a:ext cx="2078736" cy="207873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9" name="Gruppieren 28"/>
          <p:cNvGrpSpPr/>
          <p:nvPr/>
        </p:nvGrpSpPr>
        <p:grpSpPr>
          <a:xfrm>
            <a:off x="3994104" y="1243444"/>
            <a:ext cx="2993600" cy="2241296"/>
            <a:chOff x="3994104" y="1243444"/>
            <a:chExt cx="2993600" cy="2241296"/>
          </a:xfrm>
        </p:grpSpPr>
        <p:sp>
          <p:nvSpPr>
            <p:cNvPr id="22" name="Freihandform 21"/>
            <p:cNvSpPr/>
            <p:nvPr/>
          </p:nvSpPr>
          <p:spPr>
            <a:xfrm>
              <a:off x="4183543" y="1412775"/>
              <a:ext cx="1950720" cy="19507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300" kern="1200" dirty="0" smtClean="0"/>
                <a:t>EDM, METS</a:t>
              </a:r>
              <a:endParaRPr lang="de-AT" sz="2300" kern="1200" dirty="0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5565304" y="1941096"/>
              <a:ext cx="1422400" cy="853440"/>
            </a:xfrm>
            <a:custGeom>
              <a:avLst/>
              <a:gdLst>
                <a:gd name="connsiteX0" fmla="*/ 0 w 1422400"/>
                <a:gd name="connsiteY0" fmla="*/ 85344 h 853440"/>
                <a:gd name="connsiteX1" fmla="*/ 85344 w 1422400"/>
                <a:gd name="connsiteY1" fmla="*/ 0 h 853440"/>
                <a:gd name="connsiteX2" fmla="*/ 1337056 w 1422400"/>
                <a:gd name="connsiteY2" fmla="*/ 0 h 853440"/>
                <a:gd name="connsiteX3" fmla="*/ 1422400 w 1422400"/>
                <a:gd name="connsiteY3" fmla="*/ 85344 h 853440"/>
                <a:gd name="connsiteX4" fmla="*/ 1422400 w 1422400"/>
                <a:gd name="connsiteY4" fmla="*/ 768096 h 853440"/>
                <a:gd name="connsiteX5" fmla="*/ 1337056 w 1422400"/>
                <a:gd name="connsiteY5" fmla="*/ 853440 h 853440"/>
                <a:gd name="connsiteX6" fmla="*/ 85344 w 1422400"/>
                <a:gd name="connsiteY6" fmla="*/ 853440 h 853440"/>
                <a:gd name="connsiteX7" fmla="*/ 0 w 1422400"/>
                <a:gd name="connsiteY7" fmla="*/ 768096 h 853440"/>
                <a:gd name="connsiteX8" fmla="*/ 0 w 1422400"/>
                <a:gd name="connsiteY8" fmla="*/ 85344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400" h="853440">
                  <a:moveTo>
                    <a:pt x="0" y="85344"/>
                  </a:moveTo>
                  <a:cubicBezTo>
                    <a:pt x="0" y="38210"/>
                    <a:pt x="38210" y="0"/>
                    <a:pt x="85344" y="0"/>
                  </a:cubicBezTo>
                  <a:lnTo>
                    <a:pt x="1337056" y="0"/>
                  </a:lnTo>
                  <a:cubicBezTo>
                    <a:pt x="1384190" y="0"/>
                    <a:pt x="1422400" y="38210"/>
                    <a:pt x="1422400" y="85344"/>
                  </a:cubicBezTo>
                  <a:lnTo>
                    <a:pt x="1422400" y="768096"/>
                  </a:lnTo>
                  <a:cubicBezTo>
                    <a:pt x="1422400" y="815230"/>
                    <a:pt x="1384190" y="853440"/>
                    <a:pt x="1337056" y="853440"/>
                  </a:cubicBezTo>
                  <a:lnTo>
                    <a:pt x="85344" y="853440"/>
                  </a:lnTo>
                  <a:cubicBezTo>
                    <a:pt x="38210" y="853440"/>
                    <a:pt x="0" y="815230"/>
                    <a:pt x="0" y="768096"/>
                  </a:cubicBezTo>
                  <a:lnTo>
                    <a:pt x="0" y="853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626" tIns="112626" rIns="112626" bIns="112626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AT" sz="2000" kern="1200" dirty="0" smtClean="0"/>
                <a:t>Digital Objects</a:t>
              </a:r>
              <a:endParaRPr lang="de-AT" sz="2000" kern="1200" dirty="0"/>
            </a:p>
          </p:txBody>
        </p:sp>
        <p:sp>
          <p:nvSpPr>
            <p:cNvPr id="26" name="Gebogener Pfeil 25"/>
            <p:cNvSpPr/>
            <p:nvPr/>
          </p:nvSpPr>
          <p:spPr>
            <a:xfrm>
              <a:off x="3994104" y="1243444"/>
              <a:ext cx="2241296" cy="2241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1475656" y="472514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Struktur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16854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APE</a:t>
            </a:r>
            <a:endParaRPr lang="de-AT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496808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66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1403648" y="1628800"/>
            <a:ext cx="6336704" cy="40324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Ausblick</a:t>
            </a:r>
            <a:endParaRPr lang="de-AT" dirty="0"/>
          </a:p>
        </p:txBody>
      </p:sp>
      <p:pic>
        <p:nvPicPr>
          <p:cNvPr id="15362" name="Picture 2" descr="D:\Dokumente\ICARUS\Präsentationen\2012 Budapest\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06" y="4005064"/>
            <a:ext cx="1320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3491806" y="1916832"/>
            <a:ext cx="3513088" cy="3421799"/>
            <a:chOff x="3491806" y="1916832"/>
            <a:chExt cx="3513088" cy="3421799"/>
          </a:xfrm>
        </p:grpSpPr>
        <p:pic>
          <p:nvPicPr>
            <p:cNvPr id="15363" name="Picture 3" descr="D:\Dokumente\ICARUS\Präsentationen\2012 Budapest\european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244" y="1916832"/>
              <a:ext cx="2241650" cy="342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Gekrümmte Verbindung 5"/>
            <p:cNvCxnSpPr/>
            <p:nvPr/>
          </p:nvCxnSpPr>
          <p:spPr>
            <a:xfrm flipV="1">
              <a:off x="3491806" y="3017945"/>
              <a:ext cx="1290513" cy="121957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4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1" y="274638"/>
            <a:ext cx="749917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1043608" y="1738449"/>
            <a:ext cx="3649712" cy="3913823"/>
            <a:chOff x="4860032" y="1650532"/>
            <a:chExt cx="3649712" cy="3913823"/>
          </a:xfrm>
        </p:grpSpPr>
        <p:pic>
          <p:nvPicPr>
            <p:cNvPr id="4100" name="Picture 4" descr="D:\Dokumente\ICARUS\Präsentationen\2012 Budapest\mom-mitglied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650532"/>
              <a:ext cx="3068527" cy="3445842"/>
            </a:xfrm>
            <a:prstGeom prst="ellipse">
              <a:avLst/>
            </a:prstGeom>
            <a:ln w="15875" cap="rnd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kumente\ICARUS\Präsentationen\2012 Budapest\MOM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497555"/>
              <a:ext cx="2641600" cy="1066800"/>
            </a:xfrm>
            <a:prstGeom prst="rect">
              <a:avLst/>
            </a:prstGeom>
            <a:noFill/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8" name="Gebogener Pfeil 47"/>
          <p:cNvSpPr/>
          <p:nvPr/>
        </p:nvSpPr>
        <p:spPr>
          <a:xfrm>
            <a:off x="5436096" y="1297536"/>
            <a:ext cx="1956111" cy="195640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1954413"/>
              <a:gd name="adj5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9" name="Freihandform 48"/>
          <p:cNvSpPr/>
          <p:nvPr/>
        </p:nvSpPr>
        <p:spPr>
          <a:xfrm>
            <a:off x="4110747" y="1998349"/>
            <a:ext cx="2808312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800" kern="1200" dirty="0" smtClean="0"/>
              <a:t>Online</a:t>
            </a:r>
            <a:endParaRPr lang="de-AT" sz="2800" kern="1200" dirty="0"/>
          </a:p>
        </p:txBody>
      </p:sp>
      <p:sp>
        <p:nvSpPr>
          <p:cNvPr id="50" name="Form 49"/>
          <p:cNvSpPr/>
          <p:nvPr/>
        </p:nvSpPr>
        <p:spPr>
          <a:xfrm>
            <a:off x="4892793" y="2421638"/>
            <a:ext cx="1956111" cy="1956409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51" name="Freihandform 50"/>
          <p:cNvSpPr/>
          <p:nvPr/>
        </p:nvSpPr>
        <p:spPr>
          <a:xfrm>
            <a:off x="5387477" y="3128164"/>
            <a:ext cx="2991579" cy="543356"/>
          </a:xfrm>
          <a:custGeom>
            <a:avLst/>
            <a:gdLst>
              <a:gd name="connsiteX0" fmla="*/ 0 w 2991579"/>
              <a:gd name="connsiteY0" fmla="*/ 0 h 543356"/>
              <a:gd name="connsiteX1" fmla="*/ 2991579 w 2991579"/>
              <a:gd name="connsiteY1" fmla="*/ 0 h 543356"/>
              <a:gd name="connsiteX2" fmla="*/ 2991579 w 2991579"/>
              <a:gd name="connsiteY2" fmla="*/ 543356 h 543356"/>
              <a:gd name="connsiteX3" fmla="*/ 0 w 2991579"/>
              <a:gd name="connsiteY3" fmla="*/ 543356 h 543356"/>
              <a:gd name="connsiteX4" fmla="*/ 0 w 2991579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579" h="543356">
                <a:moveTo>
                  <a:pt x="0" y="0"/>
                </a:moveTo>
                <a:lnTo>
                  <a:pt x="2991579" y="0"/>
                </a:lnTo>
                <a:lnTo>
                  <a:pt x="2991579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800" kern="1200" dirty="0" smtClean="0"/>
              <a:t>250.000</a:t>
            </a:r>
            <a:r>
              <a:rPr lang="de-AT" sz="1800" kern="1200" dirty="0" smtClean="0"/>
              <a:t> </a:t>
            </a:r>
            <a:r>
              <a:rPr lang="de-AT" sz="2800" kern="1200" dirty="0" smtClean="0"/>
              <a:t>Urkunden</a:t>
            </a:r>
            <a:endParaRPr lang="de-AT" sz="2800" kern="1200" dirty="0"/>
          </a:p>
        </p:txBody>
      </p:sp>
      <p:sp>
        <p:nvSpPr>
          <p:cNvPr id="52" name="Halbbogen 51"/>
          <p:cNvSpPr/>
          <p:nvPr/>
        </p:nvSpPr>
        <p:spPr>
          <a:xfrm>
            <a:off x="5575320" y="3680259"/>
            <a:ext cx="1680603" cy="1681276"/>
          </a:xfrm>
          <a:prstGeom prst="blockArc">
            <a:avLst>
              <a:gd name="adj1" fmla="val 13500000"/>
              <a:gd name="adj2" fmla="val 9640560"/>
              <a:gd name="adj3" fmla="val 123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53" name="Freihandform 52"/>
          <p:cNvSpPr/>
          <p:nvPr/>
        </p:nvSpPr>
        <p:spPr>
          <a:xfrm>
            <a:off x="4871436" y="4249219"/>
            <a:ext cx="206521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800" kern="1200" dirty="0" smtClean="0"/>
              <a:t>10 Länder</a:t>
            </a:r>
            <a:endParaRPr lang="de-AT" sz="2800" kern="1200" dirty="0"/>
          </a:p>
        </p:txBody>
      </p:sp>
    </p:spTree>
    <p:extLst>
      <p:ext uri="{BB962C8B-B14F-4D97-AF65-F5344CB8AC3E}">
        <p14:creationId xmlns:p14="http://schemas.microsoft.com/office/powerpoint/2010/main" val="17146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641155"/>
            <a:ext cx="7340352" cy="1362075"/>
          </a:xfrm>
        </p:spPr>
        <p:txBody>
          <a:bodyPr/>
          <a:lstStyle/>
          <a:p>
            <a:r>
              <a:rPr lang="de-AT" sz="5400" b="0" dirty="0" smtClean="0"/>
              <a:t>Fragen</a:t>
            </a:r>
            <a:endParaRPr lang="de-AT" sz="54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488832" cy="1500187"/>
          </a:xfrm>
        </p:spPr>
        <p:txBody>
          <a:bodyPr/>
          <a:lstStyle/>
          <a:p>
            <a:pPr algn="r"/>
            <a:r>
              <a:rPr lang="de-AT" dirty="0" smtClean="0"/>
              <a:t>{Vielen Dank für die Aufmerksamkeit}</a:t>
            </a:r>
            <a:endParaRPr lang="de-AT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932040" y="1514983"/>
            <a:ext cx="2903339" cy="2207038"/>
            <a:chOff x="4188941" y="1021507"/>
            <a:chExt cx="3807401" cy="2886339"/>
          </a:xfrm>
        </p:grpSpPr>
        <p:pic>
          <p:nvPicPr>
            <p:cNvPr id="16387" name="Picture 3" descr="D:\Dokumente\ICARUS\Präsentationen\2012 Budapest\Fragezeiche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021507"/>
              <a:ext cx="164083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Dokumente\ICARUS\Präsentationen\2012 Budapest\Fragezeich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51644">
              <a:off x="4188941" y="1628800"/>
              <a:ext cx="1367647" cy="20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Dokumente\ICARUS\Präsentationen\2012 Budapest\Fragezeich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8093">
              <a:off x="6628695" y="1907174"/>
              <a:ext cx="1367647" cy="20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49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pPr algn="r"/>
            <a:r>
              <a:rPr lang="de-AT" dirty="0" smtClean="0"/>
              <a:t>APE</a:t>
            </a:r>
            <a:endParaRPr lang="de-AT" dirty="0"/>
          </a:p>
        </p:txBody>
      </p:sp>
      <p:sp>
        <p:nvSpPr>
          <p:cNvPr id="7" name="Freihandform 6"/>
          <p:cNvSpPr/>
          <p:nvPr/>
        </p:nvSpPr>
        <p:spPr>
          <a:xfrm>
            <a:off x="1154738" y="1557531"/>
            <a:ext cx="3472215" cy="315655"/>
          </a:xfrm>
          <a:custGeom>
            <a:avLst/>
            <a:gdLst>
              <a:gd name="connsiteX0" fmla="*/ 0 w 3472215"/>
              <a:gd name="connsiteY0" fmla="*/ 0 h 315655"/>
              <a:gd name="connsiteX1" fmla="*/ 3472215 w 3472215"/>
              <a:gd name="connsiteY1" fmla="*/ 0 h 315655"/>
              <a:gd name="connsiteX2" fmla="*/ 3472215 w 3472215"/>
              <a:gd name="connsiteY2" fmla="*/ 315655 h 315655"/>
              <a:gd name="connsiteX3" fmla="*/ 0 w 3472215"/>
              <a:gd name="connsiteY3" fmla="*/ 315655 h 315655"/>
              <a:gd name="connsiteX4" fmla="*/ 0 w 3472215"/>
              <a:gd name="connsiteY4" fmla="*/ 0 h 3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15" h="315655">
                <a:moveTo>
                  <a:pt x="0" y="0"/>
                </a:moveTo>
                <a:lnTo>
                  <a:pt x="3472215" y="0"/>
                </a:lnTo>
                <a:lnTo>
                  <a:pt x="3472215" y="315655"/>
                </a:lnTo>
                <a:lnTo>
                  <a:pt x="0" y="315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1400" kern="1200" dirty="0"/>
          </a:p>
        </p:txBody>
      </p:sp>
      <p:grpSp>
        <p:nvGrpSpPr>
          <p:cNvPr id="5133" name="Gruppieren 5132"/>
          <p:cNvGrpSpPr/>
          <p:nvPr/>
        </p:nvGrpSpPr>
        <p:grpSpPr>
          <a:xfrm>
            <a:off x="1154738" y="1873187"/>
            <a:ext cx="3741891" cy="643002"/>
            <a:chOff x="1154738" y="1873187"/>
            <a:chExt cx="3741891" cy="643002"/>
          </a:xfrm>
        </p:grpSpPr>
        <p:sp>
          <p:nvSpPr>
            <p:cNvPr id="8" name="Eingekerbter Richtungspfeil 7"/>
            <p:cNvSpPr/>
            <p:nvPr/>
          </p:nvSpPr>
          <p:spPr>
            <a:xfrm>
              <a:off x="1154738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ingekerbter Richtungspfeil 8"/>
            <p:cNvSpPr/>
            <p:nvPr/>
          </p:nvSpPr>
          <p:spPr>
            <a:xfrm>
              <a:off x="1642778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ingekerbter Richtungspfeil 9"/>
            <p:cNvSpPr/>
            <p:nvPr/>
          </p:nvSpPr>
          <p:spPr>
            <a:xfrm>
              <a:off x="2131203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ingekerbter Richtungspfeil 10"/>
            <p:cNvSpPr/>
            <p:nvPr/>
          </p:nvSpPr>
          <p:spPr>
            <a:xfrm>
              <a:off x="2619242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ingekerbter Richtungspfeil 11"/>
            <p:cNvSpPr/>
            <p:nvPr/>
          </p:nvSpPr>
          <p:spPr>
            <a:xfrm>
              <a:off x="3107667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ingekerbter Richtungspfeil 12"/>
            <p:cNvSpPr/>
            <p:nvPr/>
          </p:nvSpPr>
          <p:spPr>
            <a:xfrm>
              <a:off x="3595706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ingekerbter Richtungspfeil 13"/>
            <p:cNvSpPr/>
            <p:nvPr/>
          </p:nvSpPr>
          <p:spPr>
            <a:xfrm>
              <a:off x="4084131" y="1873187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ihandform 14"/>
            <p:cNvSpPr/>
            <p:nvPr/>
          </p:nvSpPr>
          <p:spPr>
            <a:xfrm>
              <a:off x="1154738" y="1937487"/>
              <a:ext cx="3517354" cy="514402"/>
            </a:xfrm>
            <a:custGeom>
              <a:avLst/>
              <a:gdLst>
                <a:gd name="connsiteX0" fmla="*/ 0 w 3517354"/>
                <a:gd name="connsiteY0" fmla="*/ 0 h 514402"/>
                <a:gd name="connsiteX1" fmla="*/ 3517354 w 3517354"/>
                <a:gd name="connsiteY1" fmla="*/ 0 h 514402"/>
                <a:gd name="connsiteX2" fmla="*/ 3517354 w 3517354"/>
                <a:gd name="connsiteY2" fmla="*/ 514402 h 514402"/>
                <a:gd name="connsiteX3" fmla="*/ 0 w 3517354"/>
                <a:gd name="connsiteY3" fmla="*/ 514402 h 514402"/>
                <a:gd name="connsiteX4" fmla="*/ 0 w 3517354"/>
                <a:gd name="connsiteY4" fmla="*/ 0 h 5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354" h="514402">
                  <a:moveTo>
                    <a:pt x="0" y="0"/>
                  </a:moveTo>
                  <a:lnTo>
                    <a:pt x="3517354" y="0"/>
                  </a:lnTo>
                  <a:lnTo>
                    <a:pt x="3517354" y="514402"/>
                  </a:lnTo>
                  <a:lnTo>
                    <a:pt x="0" y="5144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500" kern="1200" dirty="0" smtClean="0"/>
                <a:t>Europäisches Archivportal</a:t>
              </a:r>
              <a:endParaRPr lang="de-AT" sz="2500" kern="1200" dirty="0"/>
            </a:p>
          </p:txBody>
        </p:sp>
      </p:grpSp>
      <p:sp>
        <p:nvSpPr>
          <p:cNvPr id="16" name="Freihandform 15"/>
          <p:cNvSpPr/>
          <p:nvPr/>
        </p:nvSpPr>
        <p:spPr>
          <a:xfrm>
            <a:off x="1154738" y="2592152"/>
            <a:ext cx="3472215" cy="315655"/>
          </a:xfrm>
          <a:custGeom>
            <a:avLst/>
            <a:gdLst>
              <a:gd name="connsiteX0" fmla="*/ 0 w 3472215"/>
              <a:gd name="connsiteY0" fmla="*/ 0 h 315655"/>
              <a:gd name="connsiteX1" fmla="*/ 3472215 w 3472215"/>
              <a:gd name="connsiteY1" fmla="*/ 0 h 315655"/>
              <a:gd name="connsiteX2" fmla="*/ 3472215 w 3472215"/>
              <a:gd name="connsiteY2" fmla="*/ 315655 h 315655"/>
              <a:gd name="connsiteX3" fmla="*/ 0 w 3472215"/>
              <a:gd name="connsiteY3" fmla="*/ 315655 h 315655"/>
              <a:gd name="connsiteX4" fmla="*/ 0 w 3472215"/>
              <a:gd name="connsiteY4" fmla="*/ 0 h 3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15" h="315655">
                <a:moveTo>
                  <a:pt x="0" y="0"/>
                </a:moveTo>
                <a:lnTo>
                  <a:pt x="3472215" y="0"/>
                </a:lnTo>
                <a:lnTo>
                  <a:pt x="3472215" y="315655"/>
                </a:lnTo>
                <a:lnTo>
                  <a:pt x="0" y="315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1400" kern="1200"/>
          </a:p>
        </p:txBody>
      </p:sp>
      <p:sp>
        <p:nvSpPr>
          <p:cNvPr id="25" name="Freihandform 24"/>
          <p:cNvSpPr/>
          <p:nvPr/>
        </p:nvSpPr>
        <p:spPr>
          <a:xfrm>
            <a:off x="1154738" y="3626772"/>
            <a:ext cx="3472215" cy="315655"/>
          </a:xfrm>
          <a:custGeom>
            <a:avLst/>
            <a:gdLst>
              <a:gd name="connsiteX0" fmla="*/ 0 w 3472215"/>
              <a:gd name="connsiteY0" fmla="*/ 0 h 315655"/>
              <a:gd name="connsiteX1" fmla="*/ 3472215 w 3472215"/>
              <a:gd name="connsiteY1" fmla="*/ 0 h 315655"/>
              <a:gd name="connsiteX2" fmla="*/ 3472215 w 3472215"/>
              <a:gd name="connsiteY2" fmla="*/ 315655 h 315655"/>
              <a:gd name="connsiteX3" fmla="*/ 0 w 3472215"/>
              <a:gd name="connsiteY3" fmla="*/ 315655 h 315655"/>
              <a:gd name="connsiteX4" fmla="*/ 0 w 3472215"/>
              <a:gd name="connsiteY4" fmla="*/ 0 h 3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15" h="315655">
                <a:moveTo>
                  <a:pt x="0" y="0"/>
                </a:moveTo>
                <a:lnTo>
                  <a:pt x="3472215" y="0"/>
                </a:lnTo>
                <a:lnTo>
                  <a:pt x="3472215" y="315655"/>
                </a:lnTo>
                <a:lnTo>
                  <a:pt x="0" y="315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1400" kern="1200"/>
          </a:p>
        </p:txBody>
      </p:sp>
      <p:grpSp>
        <p:nvGrpSpPr>
          <p:cNvPr id="5135" name="Gruppieren 5134"/>
          <p:cNvGrpSpPr/>
          <p:nvPr/>
        </p:nvGrpSpPr>
        <p:grpSpPr>
          <a:xfrm>
            <a:off x="1154738" y="3942428"/>
            <a:ext cx="3741891" cy="643002"/>
            <a:chOff x="1154738" y="3942428"/>
            <a:chExt cx="3741891" cy="643002"/>
          </a:xfrm>
        </p:grpSpPr>
        <p:sp>
          <p:nvSpPr>
            <p:cNvPr id="26" name="Eingekerbter Richtungspfeil 25"/>
            <p:cNvSpPr/>
            <p:nvPr/>
          </p:nvSpPr>
          <p:spPr>
            <a:xfrm>
              <a:off x="1154738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ingekerbter Richtungspfeil 26"/>
            <p:cNvSpPr/>
            <p:nvPr/>
          </p:nvSpPr>
          <p:spPr>
            <a:xfrm>
              <a:off x="1642778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ingekerbter Richtungspfeil 27"/>
            <p:cNvSpPr/>
            <p:nvPr/>
          </p:nvSpPr>
          <p:spPr>
            <a:xfrm>
              <a:off x="2131203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ingekerbter Richtungspfeil 28"/>
            <p:cNvSpPr/>
            <p:nvPr/>
          </p:nvSpPr>
          <p:spPr>
            <a:xfrm>
              <a:off x="2619242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ingekerbter Richtungspfeil 29"/>
            <p:cNvSpPr/>
            <p:nvPr/>
          </p:nvSpPr>
          <p:spPr>
            <a:xfrm>
              <a:off x="3107667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ingekerbter Richtungspfeil 30"/>
            <p:cNvSpPr/>
            <p:nvPr/>
          </p:nvSpPr>
          <p:spPr>
            <a:xfrm>
              <a:off x="3595706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0" name="Eingekerbter Richtungspfeil 5119"/>
            <p:cNvSpPr/>
            <p:nvPr/>
          </p:nvSpPr>
          <p:spPr>
            <a:xfrm>
              <a:off x="4084131" y="394242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1" name="Freihandform 5120"/>
            <p:cNvSpPr/>
            <p:nvPr/>
          </p:nvSpPr>
          <p:spPr>
            <a:xfrm>
              <a:off x="1154738" y="4006729"/>
              <a:ext cx="3517354" cy="514402"/>
            </a:xfrm>
            <a:custGeom>
              <a:avLst/>
              <a:gdLst>
                <a:gd name="connsiteX0" fmla="*/ 0 w 3517354"/>
                <a:gd name="connsiteY0" fmla="*/ 0 h 514402"/>
                <a:gd name="connsiteX1" fmla="*/ 3517354 w 3517354"/>
                <a:gd name="connsiteY1" fmla="*/ 0 h 514402"/>
                <a:gd name="connsiteX2" fmla="*/ 3517354 w 3517354"/>
                <a:gd name="connsiteY2" fmla="*/ 514402 h 514402"/>
                <a:gd name="connsiteX3" fmla="*/ 0 w 3517354"/>
                <a:gd name="connsiteY3" fmla="*/ 514402 h 514402"/>
                <a:gd name="connsiteX4" fmla="*/ 0 w 3517354"/>
                <a:gd name="connsiteY4" fmla="*/ 0 h 5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354" h="514402">
                  <a:moveTo>
                    <a:pt x="0" y="0"/>
                  </a:moveTo>
                  <a:lnTo>
                    <a:pt x="3517354" y="0"/>
                  </a:lnTo>
                  <a:lnTo>
                    <a:pt x="3517354" y="514402"/>
                  </a:lnTo>
                  <a:lnTo>
                    <a:pt x="0" y="5144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500" dirty="0" err="1" smtClean="0"/>
                <a:t>Findmittel</a:t>
              </a:r>
              <a:r>
                <a:rPr lang="de-AT" sz="2500" dirty="0" smtClean="0"/>
                <a:t> und </a:t>
              </a:r>
              <a:r>
                <a:rPr lang="de-AT" sz="2500" dirty="0" err="1" smtClean="0"/>
                <a:t>Digitalisate</a:t>
              </a:r>
              <a:endParaRPr lang="de-AT" sz="2500" dirty="0" smtClean="0"/>
            </a:p>
          </p:txBody>
        </p:sp>
      </p:grpSp>
      <p:sp>
        <p:nvSpPr>
          <p:cNvPr id="5124" name="Freihandform 5123"/>
          <p:cNvSpPr/>
          <p:nvPr/>
        </p:nvSpPr>
        <p:spPr>
          <a:xfrm>
            <a:off x="1154738" y="4661393"/>
            <a:ext cx="3472215" cy="315655"/>
          </a:xfrm>
          <a:custGeom>
            <a:avLst/>
            <a:gdLst>
              <a:gd name="connsiteX0" fmla="*/ 0 w 3472215"/>
              <a:gd name="connsiteY0" fmla="*/ 0 h 315655"/>
              <a:gd name="connsiteX1" fmla="*/ 3472215 w 3472215"/>
              <a:gd name="connsiteY1" fmla="*/ 0 h 315655"/>
              <a:gd name="connsiteX2" fmla="*/ 3472215 w 3472215"/>
              <a:gd name="connsiteY2" fmla="*/ 315655 h 315655"/>
              <a:gd name="connsiteX3" fmla="*/ 0 w 3472215"/>
              <a:gd name="connsiteY3" fmla="*/ 315655 h 315655"/>
              <a:gd name="connsiteX4" fmla="*/ 0 w 3472215"/>
              <a:gd name="connsiteY4" fmla="*/ 0 h 3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15" h="315655">
                <a:moveTo>
                  <a:pt x="0" y="0"/>
                </a:moveTo>
                <a:lnTo>
                  <a:pt x="3472215" y="0"/>
                </a:lnTo>
                <a:lnTo>
                  <a:pt x="3472215" y="315655"/>
                </a:lnTo>
                <a:lnTo>
                  <a:pt x="0" y="315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1400" kern="1200" dirty="0" smtClean="0"/>
          </a:p>
        </p:txBody>
      </p:sp>
      <p:grpSp>
        <p:nvGrpSpPr>
          <p:cNvPr id="5136" name="Gruppieren 5135"/>
          <p:cNvGrpSpPr/>
          <p:nvPr/>
        </p:nvGrpSpPr>
        <p:grpSpPr>
          <a:xfrm>
            <a:off x="1154738" y="4977049"/>
            <a:ext cx="3741891" cy="643002"/>
            <a:chOff x="1154738" y="4977049"/>
            <a:chExt cx="3741891" cy="643002"/>
          </a:xfrm>
        </p:grpSpPr>
        <p:sp>
          <p:nvSpPr>
            <p:cNvPr id="5125" name="Eingekerbter Richtungspfeil 5124"/>
            <p:cNvSpPr/>
            <p:nvPr/>
          </p:nvSpPr>
          <p:spPr>
            <a:xfrm>
              <a:off x="1154738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6" name="Eingekerbter Richtungspfeil 5125"/>
            <p:cNvSpPr/>
            <p:nvPr/>
          </p:nvSpPr>
          <p:spPr>
            <a:xfrm>
              <a:off x="1642778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7" name="Eingekerbter Richtungspfeil 5126"/>
            <p:cNvSpPr/>
            <p:nvPr/>
          </p:nvSpPr>
          <p:spPr>
            <a:xfrm>
              <a:off x="2131203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8" name="Eingekerbter Richtungspfeil 5127"/>
            <p:cNvSpPr/>
            <p:nvPr/>
          </p:nvSpPr>
          <p:spPr>
            <a:xfrm>
              <a:off x="2619242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9" name="Eingekerbter Richtungspfeil 5128"/>
            <p:cNvSpPr/>
            <p:nvPr/>
          </p:nvSpPr>
          <p:spPr>
            <a:xfrm>
              <a:off x="3107667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30" name="Eingekerbter Richtungspfeil 5129"/>
            <p:cNvSpPr/>
            <p:nvPr/>
          </p:nvSpPr>
          <p:spPr>
            <a:xfrm>
              <a:off x="3595706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31" name="Eingekerbter Richtungspfeil 5130"/>
            <p:cNvSpPr/>
            <p:nvPr/>
          </p:nvSpPr>
          <p:spPr>
            <a:xfrm>
              <a:off x="4084131" y="4977049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32" name="Freihandform 5131"/>
            <p:cNvSpPr/>
            <p:nvPr/>
          </p:nvSpPr>
          <p:spPr>
            <a:xfrm>
              <a:off x="1154738" y="5041349"/>
              <a:ext cx="3517354" cy="514402"/>
            </a:xfrm>
            <a:custGeom>
              <a:avLst/>
              <a:gdLst>
                <a:gd name="connsiteX0" fmla="*/ 0 w 3517354"/>
                <a:gd name="connsiteY0" fmla="*/ 0 h 514402"/>
                <a:gd name="connsiteX1" fmla="*/ 3517354 w 3517354"/>
                <a:gd name="connsiteY1" fmla="*/ 0 h 514402"/>
                <a:gd name="connsiteX2" fmla="*/ 3517354 w 3517354"/>
                <a:gd name="connsiteY2" fmla="*/ 514402 h 514402"/>
                <a:gd name="connsiteX3" fmla="*/ 0 w 3517354"/>
                <a:gd name="connsiteY3" fmla="*/ 514402 h 514402"/>
                <a:gd name="connsiteX4" fmla="*/ 0 w 3517354"/>
                <a:gd name="connsiteY4" fmla="*/ 0 h 5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354" h="514402">
                  <a:moveTo>
                    <a:pt x="0" y="0"/>
                  </a:moveTo>
                  <a:lnTo>
                    <a:pt x="3517354" y="0"/>
                  </a:lnTo>
                  <a:lnTo>
                    <a:pt x="3517354" y="514402"/>
                  </a:lnTo>
                  <a:lnTo>
                    <a:pt x="0" y="5144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500" dirty="0" err="1" smtClean="0"/>
                <a:t>Europeana</a:t>
              </a:r>
              <a:r>
                <a:rPr lang="de-AT" sz="2500" dirty="0" smtClean="0"/>
                <a:t> </a:t>
              </a:r>
              <a:r>
                <a:rPr lang="de-AT" sz="2500" dirty="0" err="1" smtClean="0"/>
                <a:t>Aggregator</a:t>
              </a:r>
              <a:endParaRPr lang="de-AT" sz="2500" dirty="0"/>
            </a:p>
          </p:txBody>
        </p:sp>
      </p:grpSp>
      <p:grpSp>
        <p:nvGrpSpPr>
          <p:cNvPr id="5138" name="Gruppieren 5137"/>
          <p:cNvGrpSpPr/>
          <p:nvPr/>
        </p:nvGrpSpPr>
        <p:grpSpPr>
          <a:xfrm>
            <a:off x="4427984" y="1484784"/>
            <a:ext cx="3737371" cy="3991102"/>
            <a:chOff x="4427984" y="1484784"/>
            <a:chExt cx="3737371" cy="399110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427984" y="1484784"/>
              <a:ext cx="3737371" cy="3991102"/>
              <a:chOff x="4067944" y="1412776"/>
              <a:chExt cx="4097411" cy="4135118"/>
            </a:xfrm>
          </p:grpSpPr>
          <p:pic>
            <p:nvPicPr>
              <p:cNvPr id="5123" name="Picture 3" descr="D:\Dokumente\ICARUS\Präsentationen\2012 Budapest\europ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2636912"/>
                <a:ext cx="4097411" cy="2910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2" name="Picture 2" descr="D:\Dokumente\ICARUS\Präsentationen\2012 Budapest\EU-Stern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412776"/>
                <a:ext cx="2933701" cy="292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37" name="Picture 4" descr="D:\Dokumente\ICARUS\Präsentationen\2012 Budapest\AP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94" y="4503966"/>
              <a:ext cx="876116" cy="75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34" name="Gruppieren 5133"/>
          <p:cNvGrpSpPr/>
          <p:nvPr/>
        </p:nvGrpSpPr>
        <p:grpSpPr>
          <a:xfrm>
            <a:off x="1154738" y="2907808"/>
            <a:ext cx="3741891" cy="643002"/>
            <a:chOff x="1154738" y="2907808"/>
            <a:chExt cx="3741891" cy="643002"/>
          </a:xfrm>
        </p:grpSpPr>
        <p:sp>
          <p:nvSpPr>
            <p:cNvPr id="17" name="Eingekerbter Richtungspfeil 16"/>
            <p:cNvSpPr/>
            <p:nvPr/>
          </p:nvSpPr>
          <p:spPr>
            <a:xfrm>
              <a:off x="1154738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ingekerbter Richtungspfeil 17"/>
            <p:cNvSpPr/>
            <p:nvPr/>
          </p:nvSpPr>
          <p:spPr>
            <a:xfrm>
              <a:off x="1642778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ingekerbter Richtungspfeil 18"/>
            <p:cNvSpPr/>
            <p:nvPr/>
          </p:nvSpPr>
          <p:spPr>
            <a:xfrm>
              <a:off x="2131203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ingekerbter Richtungspfeil 19"/>
            <p:cNvSpPr/>
            <p:nvPr/>
          </p:nvSpPr>
          <p:spPr>
            <a:xfrm>
              <a:off x="2619242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ingekerbter Richtungspfeil 20"/>
            <p:cNvSpPr/>
            <p:nvPr/>
          </p:nvSpPr>
          <p:spPr>
            <a:xfrm>
              <a:off x="3107667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ingekerbter Richtungspfeil 21"/>
            <p:cNvSpPr/>
            <p:nvPr/>
          </p:nvSpPr>
          <p:spPr>
            <a:xfrm>
              <a:off x="3595706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ingekerbter Richtungspfeil 22"/>
            <p:cNvSpPr/>
            <p:nvPr/>
          </p:nvSpPr>
          <p:spPr>
            <a:xfrm>
              <a:off x="4084131" y="2907808"/>
              <a:ext cx="812498" cy="643002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ihandform 23"/>
            <p:cNvSpPr/>
            <p:nvPr/>
          </p:nvSpPr>
          <p:spPr>
            <a:xfrm>
              <a:off x="1154738" y="2972108"/>
              <a:ext cx="3517354" cy="514402"/>
            </a:xfrm>
            <a:custGeom>
              <a:avLst/>
              <a:gdLst>
                <a:gd name="connsiteX0" fmla="*/ 0 w 3517354"/>
                <a:gd name="connsiteY0" fmla="*/ 0 h 514402"/>
                <a:gd name="connsiteX1" fmla="*/ 3517354 w 3517354"/>
                <a:gd name="connsiteY1" fmla="*/ 0 h 514402"/>
                <a:gd name="connsiteX2" fmla="*/ 3517354 w 3517354"/>
                <a:gd name="connsiteY2" fmla="*/ 514402 h 514402"/>
                <a:gd name="connsiteX3" fmla="*/ 0 w 3517354"/>
                <a:gd name="connsiteY3" fmla="*/ 514402 h 514402"/>
                <a:gd name="connsiteX4" fmla="*/ 0 w 3517354"/>
                <a:gd name="connsiteY4" fmla="*/ 0 h 5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354" h="514402">
                  <a:moveTo>
                    <a:pt x="0" y="0"/>
                  </a:moveTo>
                  <a:lnTo>
                    <a:pt x="3517354" y="0"/>
                  </a:lnTo>
                  <a:lnTo>
                    <a:pt x="3517354" y="514402"/>
                  </a:lnTo>
                  <a:lnTo>
                    <a:pt x="0" y="5144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500" dirty="0"/>
                <a:t>28 Staaten &amp; ICARUS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99592" y="4653135"/>
            <a:ext cx="7628384" cy="1362075"/>
          </a:xfrm>
        </p:spPr>
        <p:txBody>
          <a:bodyPr>
            <a:normAutofit/>
          </a:bodyPr>
          <a:lstStyle/>
          <a:p>
            <a:r>
              <a:rPr lang="de-AT" sz="5400" b="0" dirty="0" smtClean="0"/>
              <a:t>Digitalisierung</a:t>
            </a:r>
            <a:endParaRPr lang="de-AT" sz="5400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488832" cy="1368151"/>
          </a:xfrm>
        </p:spPr>
        <p:txBody>
          <a:bodyPr/>
          <a:lstStyle/>
          <a:p>
            <a:pPr algn="r"/>
            <a:r>
              <a:rPr lang="de-AT" dirty="0" smtClean="0"/>
              <a:t>{Digital Imaging} {Metadaten}</a:t>
            </a:r>
            <a:endParaRPr lang="de-AT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699792" y="1079906"/>
            <a:ext cx="5249386" cy="3323833"/>
            <a:chOff x="2329596" y="748917"/>
            <a:chExt cx="5619582" cy="3736878"/>
          </a:xfrm>
        </p:grpSpPr>
        <p:sp>
          <p:nvSpPr>
            <p:cNvPr id="12" name="Abgerundetes Rechteck 11"/>
            <p:cNvSpPr/>
            <p:nvPr/>
          </p:nvSpPr>
          <p:spPr>
            <a:xfrm>
              <a:off x="2915816" y="1052736"/>
              <a:ext cx="4752528" cy="27363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077" name="Picture 5" descr="D:\Dokumente\ICARUS\Präsentationen\2012 Budapest\HHStA_Praterkarte_ausgeschnitt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48917"/>
              <a:ext cx="2821989" cy="204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Dokumente\ICARUS\Präsentationen\2012 Budapest\NA-RBB_12240724_10_r (Goldbulle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314324"/>
              <a:ext cx="1865010" cy="283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2329596" y="1608890"/>
              <a:ext cx="3312368" cy="28769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noAutofit/>
            </a:bodyPr>
            <a:lstStyle/>
            <a:p>
              <a:r>
                <a:rPr lang="de-AT" sz="1000" b="1" dirty="0"/>
                <a:t>&lt;</a:t>
              </a:r>
              <a:r>
                <a:rPr lang="de-AT" sz="1000" b="1" dirty="0" err="1"/>
                <a:t>cei:body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&lt;</a:t>
              </a:r>
              <a:r>
                <a:rPr lang="de-AT" sz="1000" b="1" dirty="0" err="1"/>
                <a:t>cei:idno</a:t>
              </a:r>
              <a:r>
                <a:rPr lang="de-AT" sz="1000" b="1" dirty="0"/>
                <a:t> </a:t>
              </a:r>
              <a:r>
                <a:rPr lang="de-AT" sz="1000" b="1" dirty="0" err="1"/>
                <a:t>id</a:t>
              </a:r>
              <a:r>
                <a:rPr lang="de-AT" sz="1000" b="1" dirty="0"/>
                <a:t>="1230_VI_18" </a:t>
              </a:r>
              <a:r>
                <a:rPr lang="de-AT" sz="1000" b="1" dirty="0" err="1"/>
                <a:t>old</a:t>
              </a:r>
              <a:r>
                <a:rPr lang="de-AT" sz="1000" b="1" dirty="0"/>
                <a:t>="218000"&gt;1230 VI 18&lt;/</a:t>
              </a:r>
              <a:r>
                <a:rPr lang="de-AT" sz="1000" b="1" dirty="0" err="1"/>
                <a:t>cei:idno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&lt;</a:t>
              </a:r>
              <a:r>
                <a:rPr lang="de-AT" sz="1000" b="1" dirty="0" err="1"/>
                <a:t>cei:chDesc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&lt;</a:t>
              </a:r>
              <a:r>
                <a:rPr lang="de-AT" sz="1000" b="1" dirty="0" err="1"/>
                <a:t>cei:abstract</a:t>
              </a:r>
              <a:r>
                <a:rPr lang="de-AT" sz="1000" b="1" dirty="0"/>
                <a:t>&gt;</a:t>
              </a:r>
              <a:r>
                <a:rPr lang="de-AT" sz="1000" b="1" dirty="0" err="1"/>
                <a:t>Wichard</a:t>
              </a:r>
              <a:r>
                <a:rPr lang="de-AT" sz="1000" b="1" dirty="0"/>
                <a:t>, Bischof von Passau, bestätiget dem Schottenkloster zu Wien die vorstehende Erwerbung des Patronatsrechtes der Pfarre </a:t>
              </a:r>
              <a:r>
                <a:rPr lang="de-AT" sz="1000" b="1" dirty="0" err="1"/>
                <a:t>Gaunersdorf</a:t>
              </a:r>
              <a:r>
                <a:rPr lang="de-AT" sz="1000" b="1" dirty="0"/>
                <a:t>.&lt;/</a:t>
              </a:r>
              <a:r>
                <a:rPr lang="de-AT" sz="1000" b="1" dirty="0" err="1"/>
                <a:t>cei:abstract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&lt;</a:t>
              </a:r>
              <a:r>
                <a:rPr lang="de-AT" sz="1000" b="1" dirty="0" err="1"/>
                <a:t>cei:issued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    &lt;</a:t>
              </a:r>
              <a:r>
                <a:rPr lang="de-AT" sz="1000" b="1" dirty="0" err="1"/>
                <a:t>cei:placeName</a:t>
              </a:r>
              <a:r>
                <a:rPr lang="de-AT" sz="1000" b="1" dirty="0"/>
                <a:t>&gt;Passau&lt;/</a:t>
              </a:r>
              <a:r>
                <a:rPr lang="de-AT" sz="1000" b="1" dirty="0" err="1"/>
                <a:t>cei:placeName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    &lt;</a:t>
              </a:r>
              <a:r>
                <a:rPr lang="de-AT" sz="1000" b="1" dirty="0" err="1"/>
                <a:t>cei:dateRange</a:t>
              </a:r>
              <a:r>
                <a:rPr lang="de-AT" sz="1000" b="1" dirty="0"/>
                <a:t> </a:t>
              </a:r>
              <a:r>
                <a:rPr lang="de-AT" sz="1000" b="1" dirty="0" err="1"/>
                <a:t>to</a:t>
              </a:r>
              <a:r>
                <a:rPr lang="de-AT" sz="1000" b="1" dirty="0"/>
                <a:t>="12300618" </a:t>
              </a:r>
              <a:r>
                <a:rPr lang="de-AT" sz="1000" b="1" dirty="0" err="1"/>
                <a:t>from</a:t>
              </a:r>
              <a:r>
                <a:rPr lang="de-AT" sz="1000" b="1" dirty="0"/>
                <a:t>="12300618"&gt;1230 Juni 18&lt;/</a:t>
              </a:r>
              <a:r>
                <a:rPr lang="de-AT" sz="1000" b="1" dirty="0" err="1"/>
                <a:t>cei:dateRange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&lt;/</a:t>
              </a:r>
              <a:r>
                <a:rPr lang="de-AT" sz="1000" b="1" dirty="0" err="1"/>
                <a:t>cei:issued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r>
                <a:rPr lang="de-AT" sz="1000" b="1" dirty="0"/>
                <a:t>                    &lt;</a:t>
              </a:r>
              <a:r>
                <a:rPr lang="de-AT" sz="1000" b="1" dirty="0" err="1"/>
                <a:t>cei:witnessOrig</a:t>
              </a:r>
              <a:r>
                <a:rPr lang="de-AT" sz="1000" b="1" dirty="0"/>
                <a:t>&gt;</a:t>
              </a:r>
              <a:br>
                <a:rPr lang="de-AT" sz="1000" b="1" dirty="0"/>
              </a:br>
              <a:endParaRPr lang="de-AT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Digitalisierung</a:t>
            </a:r>
            <a:endParaRPr lang="de-AT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4826981" y="1700809"/>
            <a:ext cx="2409315" cy="3600400"/>
            <a:chOff x="4826981" y="1700808"/>
            <a:chExt cx="2409315" cy="3757385"/>
          </a:xfrm>
        </p:grpSpPr>
        <p:sp>
          <p:nvSpPr>
            <p:cNvPr id="19" name="Freihandform 18"/>
            <p:cNvSpPr/>
            <p:nvPr/>
          </p:nvSpPr>
          <p:spPr>
            <a:xfrm>
              <a:off x="4948610" y="1700808"/>
              <a:ext cx="2166056" cy="1705639"/>
            </a:xfrm>
            <a:custGeom>
              <a:avLst/>
              <a:gdLst>
                <a:gd name="connsiteX0" fmla="*/ 0 w 2166056"/>
                <a:gd name="connsiteY0" fmla="*/ 0 h 1705639"/>
                <a:gd name="connsiteX1" fmla="*/ 2166056 w 2166056"/>
                <a:gd name="connsiteY1" fmla="*/ 0 h 1705639"/>
                <a:gd name="connsiteX2" fmla="*/ 2166056 w 2166056"/>
                <a:gd name="connsiteY2" fmla="*/ 1705639 h 1705639"/>
                <a:gd name="connsiteX3" fmla="*/ 0 w 2166056"/>
                <a:gd name="connsiteY3" fmla="*/ 1705639 h 1705639"/>
                <a:gd name="connsiteX4" fmla="*/ 0 w 2166056"/>
                <a:gd name="connsiteY4" fmla="*/ 0 h 170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056" h="1705639">
                  <a:moveTo>
                    <a:pt x="0" y="0"/>
                  </a:moveTo>
                  <a:lnTo>
                    <a:pt x="2166056" y="0"/>
                  </a:lnTo>
                  <a:lnTo>
                    <a:pt x="2166056" y="1705639"/>
                  </a:lnTo>
                  <a:lnTo>
                    <a:pt x="0" y="1705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5400" kern="1200" dirty="0" smtClean="0"/>
                <a:t>Bilder</a:t>
              </a:r>
              <a:endParaRPr lang="de-AT" sz="5400" kern="1200" dirty="0"/>
            </a:p>
          </p:txBody>
        </p:sp>
        <p:sp>
          <p:nvSpPr>
            <p:cNvPr id="20" name="Pfeil nach oben 19"/>
            <p:cNvSpPr/>
            <p:nvPr/>
          </p:nvSpPr>
          <p:spPr>
            <a:xfrm>
              <a:off x="4826981" y="3271004"/>
              <a:ext cx="2409315" cy="2187189"/>
            </a:xfrm>
            <a:prstGeom prst="upArrow">
              <a:avLst/>
            </a:prstGeom>
            <a:solidFill>
              <a:srgbClr val="A5002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27" name="Gruppieren 26"/>
          <p:cNvGrpSpPr/>
          <p:nvPr/>
        </p:nvGrpSpPr>
        <p:grpSpPr>
          <a:xfrm>
            <a:off x="1402237" y="1988839"/>
            <a:ext cx="3708280" cy="3672410"/>
            <a:chOff x="1402237" y="1988839"/>
            <a:chExt cx="3708280" cy="3793872"/>
          </a:xfrm>
        </p:grpSpPr>
        <p:sp>
          <p:nvSpPr>
            <p:cNvPr id="18" name="Pfeil nach unten 17"/>
            <p:cNvSpPr/>
            <p:nvPr/>
          </p:nvSpPr>
          <p:spPr>
            <a:xfrm>
              <a:off x="2051720" y="1988839"/>
              <a:ext cx="2409315" cy="2187189"/>
            </a:xfrm>
            <a:prstGeom prst="downArrow">
              <a:avLst/>
            </a:prstGeom>
            <a:solidFill>
              <a:srgbClr val="A5002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Freihandform 20"/>
            <p:cNvSpPr/>
            <p:nvPr/>
          </p:nvSpPr>
          <p:spPr>
            <a:xfrm>
              <a:off x="1402237" y="4077072"/>
              <a:ext cx="3708280" cy="1705639"/>
            </a:xfrm>
            <a:custGeom>
              <a:avLst/>
              <a:gdLst>
                <a:gd name="connsiteX0" fmla="*/ 0 w 2166056"/>
                <a:gd name="connsiteY0" fmla="*/ 0 h 1705639"/>
                <a:gd name="connsiteX1" fmla="*/ 2166056 w 2166056"/>
                <a:gd name="connsiteY1" fmla="*/ 0 h 1705639"/>
                <a:gd name="connsiteX2" fmla="*/ 2166056 w 2166056"/>
                <a:gd name="connsiteY2" fmla="*/ 1705639 h 1705639"/>
                <a:gd name="connsiteX3" fmla="*/ 0 w 2166056"/>
                <a:gd name="connsiteY3" fmla="*/ 1705639 h 1705639"/>
                <a:gd name="connsiteX4" fmla="*/ 0 w 2166056"/>
                <a:gd name="connsiteY4" fmla="*/ 0 h 170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056" h="1705639">
                  <a:moveTo>
                    <a:pt x="0" y="0"/>
                  </a:moveTo>
                  <a:lnTo>
                    <a:pt x="2166056" y="0"/>
                  </a:lnTo>
                  <a:lnTo>
                    <a:pt x="2166056" y="1705639"/>
                  </a:lnTo>
                  <a:lnTo>
                    <a:pt x="0" y="1705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5400" kern="1200" dirty="0" smtClean="0"/>
                <a:t>Metadaten</a:t>
              </a:r>
              <a:endParaRPr lang="de-AT" sz="5400" kern="1200" dirty="0"/>
            </a:p>
          </p:txBody>
        </p:sp>
      </p:grpSp>
      <p:sp>
        <p:nvSpPr>
          <p:cNvPr id="25" name="Abgerundetes Rechteck 24"/>
          <p:cNvSpPr/>
          <p:nvPr/>
        </p:nvSpPr>
        <p:spPr>
          <a:xfrm>
            <a:off x="1331640" y="1556793"/>
            <a:ext cx="648072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5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1206189" y="3825383"/>
            <a:ext cx="1995985" cy="1770154"/>
            <a:chOff x="1206189" y="3825383"/>
            <a:chExt cx="1995985" cy="177015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189" y="4437009"/>
              <a:ext cx="1853644" cy="115852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Rechteckiger Pfeil 16"/>
            <p:cNvSpPr/>
            <p:nvPr/>
          </p:nvSpPr>
          <p:spPr>
            <a:xfrm rot="16200000" flipH="1">
              <a:off x="2290607" y="3393643"/>
              <a:ext cx="479828" cy="1343307"/>
            </a:xfrm>
            <a:prstGeom prst="bentArrow">
              <a:avLst>
                <a:gd name="adj1" fmla="val 14192"/>
                <a:gd name="adj2" fmla="val 22022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Bilder</a:t>
            </a:r>
            <a:endParaRPr lang="de-AT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3202173" y="2924944"/>
            <a:ext cx="2449258" cy="2976014"/>
            <a:chOff x="3202173" y="2924944"/>
            <a:chExt cx="2449258" cy="2976014"/>
          </a:xfrm>
        </p:grpSpPr>
        <p:sp>
          <p:nvSpPr>
            <p:cNvPr id="8" name="Ellipse 7"/>
            <p:cNvSpPr/>
            <p:nvPr/>
          </p:nvSpPr>
          <p:spPr>
            <a:xfrm>
              <a:off x="3202173" y="2924944"/>
              <a:ext cx="2305931" cy="228070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051" name="Picture 3" descr="D:\Dokumente\ICARUS\Präsentationen\2012 Budapest\HHStA_Praterkarte_ausgeschnitt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888" y="3109015"/>
              <a:ext cx="1425543" cy="103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90" y="3885073"/>
              <a:ext cx="1540850" cy="2015885"/>
            </a:xfrm>
            <a:prstGeom prst="rect">
              <a:avLst/>
            </a:prstGeom>
          </p:spPr>
        </p:pic>
        <p:pic>
          <p:nvPicPr>
            <p:cNvPr id="2050" name="Picture 2" descr="D:\Dokumente\ICARUS\Präsentationen\2012 Budapest\ALtesBu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173" y="3205752"/>
              <a:ext cx="926556" cy="110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pieren 29"/>
          <p:cNvGrpSpPr/>
          <p:nvPr/>
        </p:nvGrpSpPr>
        <p:grpSpPr>
          <a:xfrm>
            <a:off x="1429638" y="1412776"/>
            <a:ext cx="2712260" cy="1847251"/>
            <a:chOff x="1429638" y="1412776"/>
            <a:chExt cx="2712260" cy="184725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638" y="1412776"/>
              <a:ext cx="1934599" cy="18472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hteckiger Pfeil 24"/>
            <p:cNvSpPr/>
            <p:nvPr/>
          </p:nvSpPr>
          <p:spPr>
            <a:xfrm rot="5400000">
              <a:off x="3384841" y="2167888"/>
              <a:ext cx="864096" cy="650019"/>
            </a:xfrm>
            <a:prstGeom prst="bentArrow">
              <a:avLst>
                <a:gd name="adj1" fmla="val 9602"/>
                <a:gd name="adj2" fmla="val 15651"/>
                <a:gd name="adj3" fmla="val 19501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499994" y="2135860"/>
            <a:ext cx="3796866" cy="1391704"/>
            <a:chOff x="4499994" y="2135860"/>
            <a:chExt cx="3796866" cy="13917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421" y="2135860"/>
              <a:ext cx="2432439" cy="13917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hteckiger Pfeil 25"/>
            <p:cNvSpPr/>
            <p:nvPr/>
          </p:nvSpPr>
          <p:spPr>
            <a:xfrm rot="5400000" flipV="1">
              <a:off x="4913289" y="2079603"/>
              <a:ext cx="432046" cy="1258636"/>
            </a:xfrm>
            <a:prstGeom prst="bentArrow">
              <a:avLst>
                <a:gd name="adj1" fmla="val 16181"/>
                <a:gd name="adj2" fmla="val 28308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979414" y="4141205"/>
            <a:ext cx="3317446" cy="1368152"/>
            <a:chOff x="4979414" y="4141205"/>
            <a:chExt cx="3317446" cy="136815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247" y="4141205"/>
              <a:ext cx="1938613" cy="1368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Rechteckiger Pfeil 26"/>
            <p:cNvSpPr/>
            <p:nvPr/>
          </p:nvSpPr>
          <p:spPr>
            <a:xfrm rot="16200000">
              <a:off x="5443135" y="4538499"/>
              <a:ext cx="312633" cy="124007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0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Monasterium.net</a:t>
            </a:r>
            <a:endParaRPr lang="de-AT" dirty="0"/>
          </a:p>
        </p:txBody>
      </p:sp>
      <p:pic>
        <p:nvPicPr>
          <p:cNvPr id="4098" name="Picture 2" descr="D:\Dokumente\ICARUS\Präsentationen\2012 Budapest\CIMG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551636" cy="2663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5076056" y="1628800"/>
            <a:ext cx="3024336" cy="1254332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4" tIns="166804" rIns="269674" bIns="166804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200" kern="1200" dirty="0" smtClean="0"/>
              <a:t>Mobiler Scanner</a:t>
            </a:r>
            <a:endParaRPr lang="de-AT" sz="3200" kern="1200" dirty="0"/>
          </a:p>
        </p:txBody>
      </p:sp>
      <p:sp>
        <p:nvSpPr>
          <p:cNvPr id="10" name="Freihandform 9"/>
          <p:cNvSpPr/>
          <p:nvPr/>
        </p:nvSpPr>
        <p:spPr>
          <a:xfrm>
            <a:off x="5076056" y="2945849"/>
            <a:ext cx="3024336" cy="1254332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4" tIns="166804" rIns="269674" bIns="166804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200" dirty="0" smtClean="0"/>
              <a:t>Imageware </a:t>
            </a:r>
            <a:r>
              <a:rPr lang="de-AT" sz="3200" dirty="0" err="1" smtClean="0"/>
              <a:t>Bookeye</a:t>
            </a:r>
            <a:r>
              <a:rPr lang="de-AT" sz="3200" dirty="0" smtClean="0"/>
              <a:t> 3</a:t>
            </a:r>
            <a:endParaRPr lang="de-AT" sz="3200" kern="1200" dirty="0"/>
          </a:p>
        </p:txBody>
      </p:sp>
      <p:sp>
        <p:nvSpPr>
          <p:cNvPr id="13" name="Freihandform 12"/>
          <p:cNvSpPr/>
          <p:nvPr/>
        </p:nvSpPr>
        <p:spPr>
          <a:xfrm>
            <a:off x="5076056" y="4262899"/>
            <a:ext cx="3024336" cy="1254332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4" tIns="166804" rIns="269674" bIns="166804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200" kern="1200" dirty="0" smtClean="0"/>
              <a:t>TIF Dateien    </a:t>
            </a:r>
            <a:r>
              <a:rPr lang="de-AT" sz="3200" dirty="0" smtClean="0"/>
              <a:t>400 DPI</a:t>
            </a:r>
            <a:endParaRPr lang="de-AT" sz="3200" kern="1200" dirty="0"/>
          </a:p>
        </p:txBody>
      </p:sp>
    </p:spTree>
    <p:extLst>
      <p:ext uri="{BB962C8B-B14F-4D97-AF65-F5344CB8AC3E}">
        <p14:creationId xmlns:p14="http://schemas.microsoft.com/office/powerpoint/2010/main" val="27100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/>
            <a:r>
              <a:rPr lang="de-AT" dirty="0" smtClean="0"/>
              <a:t>Metadaten</a:t>
            </a:r>
            <a:endParaRPr lang="de-AT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-792898" y="1026189"/>
            <a:ext cx="4677383" cy="4844986"/>
            <a:chOff x="-792898" y="1026189"/>
            <a:chExt cx="4677383" cy="4844986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755576" y="4725144"/>
              <a:ext cx="2808312" cy="1146031"/>
              <a:chOff x="755576" y="4725144"/>
              <a:chExt cx="2808312" cy="1146031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972580" y="4725144"/>
                <a:ext cx="2374304" cy="114603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noFill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755576" y="4944216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4000" dirty="0" smtClean="0">
                    <a:solidFill>
                      <a:schemeClr val="tx2"/>
                    </a:solidFill>
                  </a:rPr>
                  <a:t>Inhalte</a:t>
                </a:r>
                <a:endParaRPr lang="de-AT" sz="4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" name="Halbbogen 23"/>
            <p:cNvSpPr/>
            <p:nvPr/>
          </p:nvSpPr>
          <p:spPr>
            <a:xfrm>
              <a:off x="-792898" y="1026189"/>
              <a:ext cx="4677383" cy="4677383"/>
            </a:xfrm>
            <a:prstGeom prst="blockArc">
              <a:avLst>
                <a:gd name="adj1" fmla="val 18900000"/>
                <a:gd name="adj2" fmla="val 2700000"/>
                <a:gd name="adj3" fmla="val 462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uppieren 34"/>
          <p:cNvGrpSpPr/>
          <p:nvPr/>
        </p:nvGrpSpPr>
        <p:grpSpPr>
          <a:xfrm>
            <a:off x="3181832" y="1889212"/>
            <a:ext cx="4896384" cy="868040"/>
            <a:chOff x="3181832" y="1889212"/>
            <a:chExt cx="4896384" cy="868040"/>
          </a:xfrm>
        </p:grpSpPr>
        <p:sp>
          <p:nvSpPr>
            <p:cNvPr id="25" name="Freihandform 24"/>
            <p:cNvSpPr/>
            <p:nvPr/>
          </p:nvSpPr>
          <p:spPr>
            <a:xfrm>
              <a:off x="3615852" y="1976016"/>
              <a:ext cx="4462364" cy="694432"/>
            </a:xfrm>
            <a:custGeom>
              <a:avLst/>
              <a:gdLst>
                <a:gd name="connsiteX0" fmla="*/ 0 w 4462364"/>
                <a:gd name="connsiteY0" fmla="*/ 0 h 694432"/>
                <a:gd name="connsiteX1" fmla="*/ 4462364 w 4462364"/>
                <a:gd name="connsiteY1" fmla="*/ 0 h 694432"/>
                <a:gd name="connsiteX2" fmla="*/ 4462364 w 4462364"/>
                <a:gd name="connsiteY2" fmla="*/ 694432 h 694432"/>
                <a:gd name="connsiteX3" fmla="*/ 0 w 4462364"/>
                <a:gd name="connsiteY3" fmla="*/ 694432 h 694432"/>
                <a:gd name="connsiteX4" fmla="*/ 0 w 4462364"/>
                <a:gd name="connsiteY4" fmla="*/ 0 h 69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364" h="694432">
                  <a:moveTo>
                    <a:pt x="0" y="0"/>
                  </a:moveTo>
                  <a:lnTo>
                    <a:pt x="4462364" y="0"/>
                  </a:lnTo>
                  <a:lnTo>
                    <a:pt x="4462364" y="694432"/>
                  </a:lnTo>
                  <a:lnTo>
                    <a:pt x="0" y="694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1205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600" kern="1200" dirty="0" smtClean="0"/>
                <a:t>Neuerstellung</a:t>
              </a:r>
              <a:endParaRPr lang="de-AT" sz="3600" kern="1200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181832" y="1889212"/>
              <a:ext cx="868040" cy="86804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34" name="Gruppieren 33"/>
          <p:cNvGrpSpPr/>
          <p:nvPr/>
        </p:nvGrpSpPr>
        <p:grpSpPr>
          <a:xfrm>
            <a:off x="3434258" y="2930860"/>
            <a:ext cx="4643958" cy="868040"/>
            <a:chOff x="3434258" y="2930860"/>
            <a:chExt cx="4643958" cy="868040"/>
          </a:xfrm>
        </p:grpSpPr>
        <p:sp>
          <p:nvSpPr>
            <p:cNvPr id="27" name="Freihandform 26"/>
            <p:cNvSpPr/>
            <p:nvPr/>
          </p:nvSpPr>
          <p:spPr>
            <a:xfrm>
              <a:off x="3868278" y="3017664"/>
              <a:ext cx="4209938" cy="694432"/>
            </a:xfrm>
            <a:custGeom>
              <a:avLst/>
              <a:gdLst>
                <a:gd name="connsiteX0" fmla="*/ 0 w 4209938"/>
                <a:gd name="connsiteY0" fmla="*/ 0 h 694432"/>
                <a:gd name="connsiteX1" fmla="*/ 4209938 w 4209938"/>
                <a:gd name="connsiteY1" fmla="*/ 0 h 694432"/>
                <a:gd name="connsiteX2" fmla="*/ 4209938 w 4209938"/>
                <a:gd name="connsiteY2" fmla="*/ 694432 h 694432"/>
                <a:gd name="connsiteX3" fmla="*/ 0 w 4209938"/>
                <a:gd name="connsiteY3" fmla="*/ 694432 h 694432"/>
                <a:gd name="connsiteX4" fmla="*/ 0 w 4209938"/>
                <a:gd name="connsiteY4" fmla="*/ 0 h 69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938" h="694432">
                  <a:moveTo>
                    <a:pt x="0" y="0"/>
                  </a:moveTo>
                  <a:lnTo>
                    <a:pt x="4209938" y="0"/>
                  </a:lnTo>
                  <a:lnTo>
                    <a:pt x="4209938" y="694432"/>
                  </a:lnTo>
                  <a:lnTo>
                    <a:pt x="0" y="694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1205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600" dirty="0" smtClean="0"/>
                <a:t>Import</a:t>
              </a:r>
              <a:endParaRPr lang="de-AT" sz="3600" kern="1200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434258" y="2930860"/>
              <a:ext cx="868040" cy="86804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33" name="Gruppieren 32"/>
          <p:cNvGrpSpPr/>
          <p:nvPr/>
        </p:nvGrpSpPr>
        <p:grpSpPr>
          <a:xfrm>
            <a:off x="3181832" y="3972508"/>
            <a:ext cx="4896384" cy="868040"/>
            <a:chOff x="3181832" y="3972508"/>
            <a:chExt cx="4896384" cy="868040"/>
          </a:xfrm>
        </p:grpSpPr>
        <p:sp>
          <p:nvSpPr>
            <p:cNvPr id="29" name="Freihandform 28"/>
            <p:cNvSpPr/>
            <p:nvPr/>
          </p:nvSpPr>
          <p:spPr>
            <a:xfrm>
              <a:off x="3615852" y="4059312"/>
              <a:ext cx="4462364" cy="694432"/>
            </a:xfrm>
            <a:custGeom>
              <a:avLst/>
              <a:gdLst>
                <a:gd name="connsiteX0" fmla="*/ 0 w 4462364"/>
                <a:gd name="connsiteY0" fmla="*/ 0 h 694432"/>
                <a:gd name="connsiteX1" fmla="*/ 4462364 w 4462364"/>
                <a:gd name="connsiteY1" fmla="*/ 0 h 694432"/>
                <a:gd name="connsiteX2" fmla="*/ 4462364 w 4462364"/>
                <a:gd name="connsiteY2" fmla="*/ 694432 h 694432"/>
                <a:gd name="connsiteX3" fmla="*/ 0 w 4462364"/>
                <a:gd name="connsiteY3" fmla="*/ 694432 h 694432"/>
                <a:gd name="connsiteX4" fmla="*/ 0 w 4462364"/>
                <a:gd name="connsiteY4" fmla="*/ 0 h 69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364" h="694432">
                  <a:moveTo>
                    <a:pt x="0" y="0"/>
                  </a:moveTo>
                  <a:lnTo>
                    <a:pt x="4462364" y="0"/>
                  </a:lnTo>
                  <a:lnTo>
                    <a:pt x="4462364" y="694432"/>
                  </a:lnTo>
                  <a:lnTo>
                    <a:pt x="0" y="6944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1205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600" dirty="0"/>
                <a:t>Retrokonversion</a:t>
              </a:r>
              <a:endParaRPr lang="de-AT" sz="36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181832" y="3972508"/>
              <a:ext cx="868040" cy="86804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46" name="Gruppieren 45"/>
          <p:cNvGrpSpPr/>
          <p:nvPr/>
        </p:nvGrpSpPr>
        <p:grpSpPr>
          <a:xfrm>
            <a:off x="1511660" y="1889212"/>
            <a:ext cx="1296144" cy="2763925"/>
            <a:chOff x="1524001" y="1398178"/>
            <a:chExt cx="1039019" cy="4061641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47" name="Freihandform 46"/>
            <p:cNvSpPr/>
            <p:nvPr/>
          </p:nvSpPr>
          <p:spPr>
            <a:xfrm>
              <a:off x="1524001" y="1398178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p3d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5" rIns="18416" bIns="537924" numCol="1" spcCol="1270" anchor="ctr" anchorCtr="0">
              <a:noAutofit/>
              <a:flatTx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kern="1200" dirty="0" smtClean="0"/>
                <a:t>XML</a:t>
              </a:r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1524001" y="268684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p3d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4" rIns="18415" bIns="537924" numCol="1" spcCol="1270" anchor="ctr" anchorCtr="0">
              <a:noAutofit/>
              <a:flatTx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dirty="0" smtClean="0"/>
                <a:t>Excel</a:t>
              </a:r>
              <a:endParaRPr lang="de-AT" sz="2400" kern="1200" dirty="0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1524001" y="3975507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p3d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4" rIns="18415" bIns="537924" numCol="1" spcCol="1270" anchor="ctr" anchorCtr="0">
              <a:noAutofit/>
              <a:flatTx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dirty="0" smtClean="0"/>
                <a:t>Access</a:t>
              </a:r>
              <a:endParaRPr lang="de-AT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07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Bildschirmpräsentation (4:3)</PresentationFormat>
  <Paragraphs>286</Paragraphs>
  <Slides>30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Methodologie und Technologie</vt:lpstr>
      <vt:lpstr>Stufen</vt:lpstr>
      <vt:lpstr>Monasterium.net</vt:lpstr>
      <vt:lpstr>APE</vt:lpstr>
      <vt:lpstr>Digitalisierung</vt:lpstr>
      <vt:lpstr>Digitalisierung</vt:lpstr>
      <vt:lpstr>Bilder</vt:lpstr>
      <vt:lpstr>Monasterium.net</vt:lpstr>
      <vt:lpstr>Metadaten</vt:lpstr>
      <vt:lpstr>Neuerstellung</vt:lpstr>
      <vt:lpstr>Import</vt:lpstr>
      <vt:lpstr>Retrokonversion</vt:lpstr>
      <vt:lpstr>Monasterium.net</vt:lpstr>
      <vt:lpstr>Monasterium.net</vt:lpstr>
      <vt:lpstr>Monasterium.net</vt:lpstr>
      <vt:lpstr>Monasterium.net</vt:lpstr>
      <vt:lpstr>Bereitstellung</vt:lpstr>
      <vt:lpstr>Bereitstellung</vt:lpstr>
      <vt:lpstr>Monasterium.net</vt:lpstr>
      <vt:lpstr>Präsentation</vt:lpstr>
      <vt:lpstr>Offline Präsentation</vt:lpstr>
      <vt:lpstr>Monasterium.net</vt:lpstr>
      <vt:lpstr>Monasterium.net</vt:lpstr>
      <vt:lpstr>Vernetzung</vt:lpstr>
      <vt:lpstr>Vernetzung</vt:lpstr>
      <vt:lpstr>APE</vt:lpstr>
      <vt:lpstr>APE</vt:lpstr>
      <vt:lpstr>APE</vt:lpstr>
      <vt:lpstr>Ausblick</vt:lpstr>
      <vt:lpstr>Fragen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Jeller</dc:creator>
  <cp:lastModifiedBy>Daniel Jeller</cp:lastModifiedBy>
  <cp:revision>125</cp:revision>
  <dcterms:created xsi:type="dcterms:W3CDTF">2012-05-19T11:51:37Z</dcterms:created>
  <dcterms:modified xsi:type="dcterms:W3CDTF">2012-05-21T23:24:04Z</dcterms:modified>
</cp:coreProperties>
</file>